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311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262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81230F-7F48-42CD-ADAD-9B090A21A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41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FA8405-FC56-42A3-9BBD-B1C361D87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27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238C0-15CF-4AC9-9E68-8468EFBD1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DB05D003-16DF-4DC8-8B1F-20063DA550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0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A6415EE8-85ED-43C2-928C-B5F82D02F1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027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20541BC5-9EF2-4DDB-A79D-6F40B77A21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40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64396963-9F03-4925-BC0A-2D2A88CBDA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5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C8EBDE3B-B065-4639-878C-2B689A9691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67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CDE9F756-ACBC-464D-BCE1-7D4AF99CC4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253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BEA7DAC9-A0C3-41C9-936D-A4F938536E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6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46786FFD-4471-4323-B6F3-384D1D06AB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10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DD88A640-D0EE-48E5-AE8B-042C528FF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93D2ABDE-4C93-4304-BF9F-B043C96108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7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44621F40-2FD8-4223-B1DE-A2A71818CA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71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9AB41FA2-387D-4FAD-A208-59B0043F3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6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8 </a:t>
            </a:r>
            <a:r>
              <a:rPr lang="en-US" dirty="0"/>
              <a:t>- </a:t>
            </a:r>
            <a:fld id="{5FEE7DA7-0784-45D3-ADFA-35DB30B259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8</a:t>
            </a:r>
            <a:br>
              <a:rPr lang="en-US" dirty="0" smtClean="0"/>
            </a:br>
            <a:r>
              <a:rPr lang="en-US" dirty="0" smtClean="0"/>
              <a:t>Introduction to Logic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A1E5BAB7-D993-48D6-AE09-9E2C64F0CF3C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385175" cy="838200"/>
          </a:xfrm>
        </p:spPr>
        <p:txBody>
          <a:bodyPr/>
          <a:lstStyle/>
          <a:p>
            <a:pPr eaLnBrk="1" hangingPunct="1"/>
            <a:r>
              <a:rPr lang="en-GB" smtClean="0"/>
              <a:t>Conjunction Truth Table</a:t>
            </a:r>
            <a:endParaRPr lang="en-US" sz="4000" smtClean="0"/>
          </a:p>
        </p:txBody>
      </p:sp>
      <p:graphicFrame>
        <p:nvGraphicFramePr>
          <p:cNvPr id="210947" name="Group 3"/>
          <p:cNvGraphicFramePr>
            <a:graphicFrameLocks noGrp="1"/>
          </p:cNvGraphicFramePr>
          <p:nvPr/>
        </p:nvGraphicFramePr>
        <p:xfrm>
          <a:off x="2667000" y="2209800"/>
          <a:ext cx="4038600" cy="3413126"/>
        </p:xfrm>
        <a:graphic>
          <a:graphicData uri="http://schemas.openxmlformats.org/drawingml/2006/table">
            <a:tbl>
              <a:tblPr/>
              <a:tblGrid>
                <a:gridCol w="1093788"/>
                <a:gridCol w="1174750"/>
                <a:gridCol w="1770062"/>
              </a:tblGrid>
              <a:tr h="681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 </a:t>
                      </a:r>
                      <a:r>
                        <a:rPr kumimoji="0" lang="en-GB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English Conjunctives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following are common conjunctives in English:</a:t>
            </a:r>
          </a:p>
          <a:p>
            <a:pPr>
              <a:buFontTx/>
              <a:buNone/>
            </a:pPr>
            <a:endParaRPr lang="en-US" smtClean="0"/>
          </a:p>
          <a:p>
            <a:pPr marL="914400" lvl="2" indent="0">
              <a:buFontTx/>
              <a:buNone/>
            </a:pPr>
            <a:r>
              <a:rPr lang="en-US" smtClean="0"/>
              <a:t>And, Now, But, Still, So, Only, Therefore, Moreover, Besides, Consequently, Nevertheless, For, However, Hence, Both... And, Not only... but also, While, Then, So then</a:t>
            </a:r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90F7C4E1-63DF-44F5-A676-5955B38DD7BB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EF956E73-8C7B-41A6-A982-8BB37FCCC038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609600"/>
          </a:xfrm>
        </p:spPr>
        <p:txBody>
          <a:bodyPr/>
          <a:lstStyle/>
          <a:p>
            <a:pPr eaLnBrk="1" hangingPunct="1"/>
            <a:r>
              <a:rPr lang="en-GB" sz="4000" smtClean="0"/>
              <a:t>Disjunction (Inclusive)</a:t>
            </a:r>
            <a:endParaRPr lang="en-GB" sz="3600" smtClean="0"/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591050"/>
          </a:xfrm>
        </p:spPr>
        <p:txBody>
          <a:bodyPr/>
          <a:lstStyle/>
          <a:p>
            <a:pPr eaLnBrk="1" hangingPunct="1"/>
            <a:r>
              <a:rPr lang="en-GB" sz="2800" smtClean="0"/>
              <a:t>If </a:t>
            </a:r>
            <a:r>
              <a:rPr lang="en-GB" sz="2800" i="1" smtClean="0"/>
              <a:t>p</a:t>
            </a:r>
            <a:r>
              <a:rPr lang="en-GB" sz="2800" smtClean="0"/>
              <a:t> and </a:t>
            </a:r>
            <a:r>
              <a:rPr lang="en-GB" sz="2800" i="1" smtClean="0"/>
              <a:t>q</a:t>
            </a:r>
            <a:r>
              <a:rPr lang="en-GB" sz="2800" smtClean="0"/>
              <a:t> are statements, </a:t>
            </a:r>
          </a:p>
          <a:p>
            <a:pPr lvl="1" eaLnBrk="1" hangingPunct="1"/>
            <a:r>
              <a:rPr lang="en-GB" sz="2400" smtClean="0"/>
              <a:t>The (</a:t>
            </a:r>
            <a:r>
              <a:rPr lang="en-GB" sz="2400" smtClean="0">
                <a:solidFill>
                  <a:schemeClr val="tx2"/>
                </a:solidFill>
              </a:rPr>
              <a:t>inclusive</a:t>
            </a:r>
            <a:r>
              <a:rPr lang="en-GB" sz="2400" smtClean="0"/>
              <a:t>) </a:t>
            </a:r>
            <a:r>
              <a:rPr lang="en-GB" sz="2400" smtClean="0">
                <a:solidFill>
                  <a:schemeClr val="tx2"/>
                </a:solidFill>
              </a:rPr>
              <a:t>disjunction</a:t>
            </a:r>
            <a:r>
              <a:rPr lang="en-GB" sz="2400" smtClean="0"/>
              <a:t> of p and q is the compound statement “</a:t>
            </a:r>
            <a:r>
              <a:rPr lang="en-GB" sz="2400" i="1" smtClean="0"/>
              <a:t>p</a:t>
            </a:r>
            <a:r>
              <a:rPr lang="en-GB" sz="2400" smtClean="0"/>
              <a:t> or </a:t>
            </a:r>
            <a:r>
              <a:rPr lang="en-GB" sz="2400" i="1" smtClean="0"/>
              <a:t>q</a:t>
            </a:r>
            <a:r>
              <a:rPr lang="en-GB" sz="2400" smtClean="0"/>
              <a:t>”</a:t>
            </a:r>
            <a:endParaRPr lang="en-US" sz="2000" smtClean="0"/>
          </a:p>
          <a:p>
            <a:pPr lvl="1" eaLnBrk="1" hangingPunct="1"/>
            <a:r>
              <a:rPr lang="en-GB" sz="2400" smtClean="0"/>
              <a:t>Denoted </a:t>
            </a:r>
            <a:r>
              <a:rPr lang="en-GB" sz="2400" i="1" smtClean="0"/>
              <a:t>p </a:t>
            </a:r>
            <a:r>
              <a:rPr lang="en-GB" sz="2400" smtClean="0">
                <a:sym typeface="Symbol" pitchFamily="18" charset="2"/>
              </a:rPr>
              <a:t> </a:t>
            </a:r>
            <a:r>
              <a:rPr lang="en-GB" sz="2400" i="1" smtClean="0"/>
              <a:t>q</a:t>
            </a:r>
            <a:endParaRPr lang="en-US" sz="2000" i="1" smtClean="0"/>
          </a:p>
          <a:p>
            <a:pPr eaLnBrk="1" hangingPunct="1"/>
            <a:r>
              <a:rPr lang="en-GB" sz="2800" i="1" smtClean="0"/>
              <a:t>p </a:t>
            </a:r>
            <a:r>
              <a:rPr lang="en-GB" sz="2800" smtClean="0">
                <a:sym typeface="Symbol" pitchFamily="18" charset="2"/>
              </a:rPr>
              <a:t> </a:t>
            </a:r>
            <a:r>
              <a:rPr lang="en-GB" sz="2800" i="1" smtClean="0"/>
              <a:t>q</a:t>
            </a:r>
            <a:r>
              <a:rPr lang="en-GB" sz="2800" smtClean="0"/>
              <a:t> is true if either </a:t>
            </a:r>
            <a:r>
              <a:rPr lang="en-GB" sz="2800" i="1" smtClean="0"/>
              <a:t>p</a:t>
            </a:r>
            <a:r>
              <a:rPr lang="en-GB" sz="2800" smtClean="0"/>
              <a:t> is true or </a:t>
            </a:r>
            <a:r>
              <a:rPr lang="en-GB" sz="2800" i="1" smtClean="0"/>
              <a:t>q</a:t>
            </a:r>
            <a:r>
              <a:rPr lang="en-GB" sz="2800" smtClean="0"/>
              <a:t> is true or both are true</a:t>
            </a:r>
          </a:p>
          <a:p>
            <a:pPr eaLnBrk="1" hangingPunct="1"/>
            <a:r>
              <a:rPr lang="en-GB" sz="2400" smtClean="0"/>
              <a:t>Example:</a:t>
            </a:r>
          </a:p>
          <a:p>
            <a:pPr lvl="1" eaLnBrk="1" hangingPunct="1"/>
            <a:r>
              <a:rPr lang="en-GB" sz="2000" i="1" smtClean="0"/>
              <a:t>p</a:t>
            </a:r>
            <a:r>
              <a:rPr lang="en-GB" sz="2000" smtClean="0"/>
              <a:t>: I am a male  </a:t>
            </a:r>
            <a:r>
              <a:rPr lang="en-GB" sz="2000" i="1" smtClean="0"/>
              <a:t>q</a:t>
            </a:r>
            <a:r>
              <a:rPr lang="en-GB" sz="2000" smtClean="0"/>
              <a:t>: I am under 90 years old</a:t>
            </a:r>
          </a:p>
          <a:p>
            <a:pPr lvl="1" eaLnBrk="1" hangingPunct="1"/>
            <a:r>
              <a:rPr lang="en-GB" sz="2000" i="1" smtClean="0"/>
              <a:t>p </a:t>
            </a:r>
            <a:r>
              <a:rPr lang="en-GB" sz="2000" smtClean="0">
                <a:sym typeface="Symbol" pitchFamily="18" charset="2"/>
              </a:rPr>
              <a:t> </a:t>
            </a:r>
            <a:r>
              <a:rPr lang="en-GB" sz="2000" i="1" smtClean="0"/>
              <a:t>q</a:t>
            </a:r>
            <a:r>
              <a:rPr lang="en-GB" sz="2000" smtClean="0"/>
              <a:t> = ?</a:t>
            </a:r>
          </a:p>
          <a:p>
            <a:pPr lvl="1" eaLnBrk="1" hangingPunct="1"/>
            <a:r>
              <a:rPr lang="en-GB" sz="2000" i="1" smtClean="0"/>
              <a:t>p</a:t>
            </a:r>
            <a:r>
              <a:rPr lang="en-GB" sz="2000" smtClean="0"/>
              <a:t>: I am a male  </a:t>
            </a:r>
            <a:r>
              <a:rPr lang="en-GB" sz="2000" i="1" smtClean="0"/>
              <a:t>q</a:t>
            </a:r>
            <a:r>
              <a:rPr lang="en-GB" sz="2000" smtClean="0"/>
              <a:t>: I am under 20 years old</a:t>
            </a:r>
          </a:p>
          <a:p>
            <a:pPr lvl="1" eaLnBrk="1" hangingPunct="1"/>
            <a:r>
              <a:rPr lang="en-GB" sz="2000" i="1" smtClean="0"/>
              <a:t>p </a:t>
            </a:r>
            <a:r>
              <a:rPr lang="en-GB" sz="2000" smtClean="0">
                <a:sym typeface="Symbol" pitchFamily="18" charset="2"/>
              </a:rPr>
              <a:t> </a:t>
            </a:r>
            <a:r>
              <a:rPr lang="en-GB" sz="2000" i="1" smtClean="0"/>
              <a:t>q</a:t>
            </a:r>
            <a:r>
              <a:rPr lang="en-GB" sz="2000" smtClean="0"/>
              <a:t> = ?</a:t>
            </a:r>
            <a:endParaRPr lang="en-US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A2308042-0D91-4AE6-B6BF-BAA8CBC70900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8229600" cy="622300"/>
          </a:xfrm>
        </p:spPr>
        <p:txBody>
          <a:bodyPr/>
          <a:lstStyle/>
          <a:p>
            <a:pPr eaLnBrk="1" hangingPunct="1"/>
            <a:r>
              <a:rPr lang="en-GB" sz="4000" smtClean="0"/>
              <a:t>Disjunction (Inclusive) Truth Table</a:t>
            </a:r>
          </a:p>
        </p:txBody>
      </p:sp>
      <p:graphicFrame>
        <p:nvGraphicFramePr>
          <p:cNvPr id="212995" name="Group 3"/>
          <p:cNvGraphicFramePr>
            <a:graphicFrameLocks noGrp="1"/>
          </p:cNvGraphicFramePr>
          <p:nvPr/>
        </p:nvGraphicFramePr>
        <p:xfrm>
          <a:off x="2590800" y="2209800"/>
          <a:ext cx="4062413" cy="3308352"/>
        </p:xfrm>
        <a:graphic>
          <a:graphicData uri="http://schemas.openxmlformats.org/drawingml/2006/table">
            <a:tbl>
              <a:tblPr/>
              <a:tblGrid>
                <a:gridCol w="1112838"/>
                <a:gridCol w="1168400"/>
                <a:gridCol w="1781175"/>
              </a:tblGrid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 </a:t>
                      </a:r>
                      <a:r>
                        <a:rPr kumimoji="0" lang="en-GB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5CC6D72A-3256-47AF-A19D-4D57CC931114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Exclusive Disjunction</a:t>
            </a:r>
            <a:endParaRPr lang="en-US" sz="4000" smtClean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495800"/>
          </a:xfrm>
        </p:spPr>
        <p:txBody>
          <a:bodyPr/>
          <a:lstStyle/>
          <a:p>
            <a:pPr eaLnBrk="1" hangingPunct="1"/>
            <a:r>
              <a:rPr lang="en-GB" smtClean="0"/>
              <a:t>If p and q are statements</a:t>
            </a:r>
          </a:p>
          <a:p>
            <a:pPr lvl="1" eaLnBrk="1" hangingPunct="1"/>
            <a:r>
              <a:rPr lang="en-GB" smtClean="0"/>
              <a:t>The </a:t>
            </a:r>
            <a:r>
              <a:rPr lang="en-GB" smtClean="0">
                <a:solidFill>
                  <a:schemeClr val="tx2"/>
                </a:solidFill>
              </a:rPr>
              <a:t>exclusive disjunction</a:t>
            </a:r>
            <a:r>
              <a:rPr lang="en-GB" smtClean="0"/>
              <a:t> true if either </a:t>
            </a:r>
            <a:r>
              <a:rPr lang="en-GB" i="1" smtClean="0"/>
              <a:t>p </a:t>
            </a:r>
            <a:r>
              <a:rPr lang="en-GB" smtClean="0"/>
              <a:t>is true or </a:t>
            </a:r>
            <a:r>
              <a:rPr lang="en-GB" i="1" smtClean="0"/>
              <a:t>q</a:t>
            </a:r>
            <a:r>
              <a:rPr lang="en-GB" smtClean="0"/>
              <a:t> is  true, but not both are true</a:t>
            </a:r>
          </a:p>
          <a:p>
            <a:pPr lvl="1" eaLnBrk="1" hangingPunct="1"/>
            <a:r>
              <a:rPr lang="en-GB" smtClean="0"/>
              <a:t>Denoted  </a:t>
            </a:r>
            <a:r>
              <a:rPr lang="en-GB" i="1" smtClean="0"/>
              <a:t>p </a:t>
            </a:r>
            <a:r>
              <a:rPr lang="en-GB" smtClean="0">
                <a:sym typeface="Symbol" pitchFamily="18" charset="2"/>
              </a:rPr>
              <a:t> </a:t>
            </a:r>
            <a:r>
              <a:rPr lang="en-GB" i="1" smtClean="0"/>
              <a:t>q</a:t>
            </a:r>
            <a:endParaRPr lang="en-US" sz="2400" smtClean="0"/>
          </a:p>
          <a:p>
            <a:pPr eaLnBrk="1" hangingPunct="1"/>
            <a:r>
              <a:rPr lang="en-GB" smtClean="0"/>
              <a:t>Example:</a:t>
            </a:r>
          </a:p>
          <a:p>
            <a:pPr lvl="1" eaLnBrk="1" hangingPunct="1"/>
            <a:r>
              <a:rPr lang="en-GB" i="1" smtClean="0"/>
              <a:t>p</a:t>
            </a:r>
            <a:r>
              <a:rPr lang="en-GB" smtClean="0"/>
              <a:t>: It is daytime</a:t>
            </a:r>
          </a:p>
          <a:p>
            <a:pPr lvl="1" eaLnBrk="1" hangingPunct="1"/>
            <a:r>
              <a:rPr lang="en-GB" i="1" smtClean="0"/>
              <a:t>q</a:t>
            </a:r>
            <a:r>
              <a:rPr lang="en-GB" smtClean="0"/>
              <a:t>: It is night time</a:t>
            </a:r>
          </a:p>
          <a:p>
            <a:pPr lvl="1" eaLnBrk="1" hangingPunct="1"/>
            <a:r>
              <a:rPr lang="en-GB" i="1" smtClean="0"/>
              <a:t>p </a:t>
            </a:r>
            <a:r>
              <a:rPr lang="en-GB" smtClean="0">
                <a:sym typeface="Symbol" pitchFamily="18" charset="2"/>
              </a:rPr>
              <a:t> </a:t>
            </a:r>
            <a:r>
              <a:rPr lang="en-GB" i="1" smtClean="0"/>
              <a:t>q</a:t>
            </a:r>
            <a:r>
              <a:rPr lang="en-GB" smtClean="0"/>
              <a:t> (in the exclusive sense) = ?</a:t>
            </a:r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138AC661-CD0C-45A6-B3D3-F650BEE5069A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8229600" cy="700088"/>
          </a:xfrm>
        </p:spPr>
        <p:txBody>
          <a:bodyPr/>
          <a:lstStyle/>
          <a:p>
            <a:pPr algn="ctr" eaLnBrk="1" hangingPunct="1"/>
            <a:r>
              <a:rPr lang="en-GB" sz="4000" smtClean="0"/>
              <a:t>Disjunction(Exclusive) Truth Table</a:t>
            </a:r>
          </a:p>
        </p:txBody>
      </p:sp>
      <p:graphicFrame>
        <p:nvGraphicFramePr>
          <p:cNvPr id="215043" name="Group 3"/>
          <p:cNvGraphicFramePr>
            <a:graphicFrameLocks noGrp="1"/>
          </p:cNvGraphicFramePr>
          <p:nvPr/>
        </p:nvGraphicFramePr>
        <p:xfrm>
          <a:off x="2514600" y="2209800"/>
          <a:ext cx="4291013" cy="3308352"/>
        </p:xfrm>
        <a:graphic>
          <a:graphicData uri="http://schemas.openxmlformats.org/drawingml/2006/table">
            <a:tbl>
              <a:tblPr/>
              <a:tblGrid>
                <a:gridCol w="1174750"/>
                <a:gridCol w="1235075"/>
                <a:gridCol w="1881188"/>
              </a:tblGrid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0" lang="en-GB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 </a:t>
                      </a:r>
                      <a:r>
                        <a:rPr kumimoji="0" lang="en-GB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D73AA93F-7D6B-4343-8D1A-5C557ADEA390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Exclusive versus Inclusive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Depending on the circumstances, some English disjunctions are inclusive and some of exclusive.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Examples of Inclusive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“I have a dog” or “I have a cat”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“It is warm outside” or “It is raining”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Examples of Exclusive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Today is either Tuesday or it is Thursday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 light is either on or off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0E05BA8C-E6FE-4424-8F58-D0FAAAD3AAF8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Compound Statements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GB" sz="2800" dirty="0" smtClean="0"/>
              <a:t>A </a:t>
            </a:r>
            <a:r>
              <a:rPr lang="en-GB" sz="2800" dirty="0" smtClean="0">
                <a:solidFill>
                  <a:schemeClr val="tx2"/>
                </a:solidFill>
              </a:rPr>
              <a:t>compound statement</a:t>
            </a:r>
            <a:r>
              <a:rPr lang="en-GB" sz="2800" dirty="0" smtClean="0"/>
              <a:t> is a statement made </a:t>
            </a:r>
            <a:r>
              <a:rPr lang="en-GB" sz="2800" dirty="0"/>
              <a:t>b</a:t>
            </a:r>
            <a:r>
              <a:rPr lang="en-GB" sz="2800" dirty="0" smtClean="0"/>
              <a:t>y joining simple propositions with logical connectors</a:t>
            </a:r>
            <a:endParaRPr lang="en-US" sz="2400" dirty="0" smtClean="0"/>
          </a:p>
          <a:p>
            <a:pPr eaLnBrk="1" hangingPunct="1"/>
            <a:r>
              <a:rPr lang="en-GB" sz="2800" dirty="0" smtClean="0"/>
              <a:t>For n individual propositions, there are 2</a:t>
            </a:r>
            <a:r>
              <a:rPr lang="en-GB" sz="2800" baseline="30000" dirty="0" smtClean="0"/>
              <a:t>n</a:t>
            </a:r>
            <a:r>
              <a:rPr lang="en-GB" sz="2800" dirty="0" smtClean="0"/>
              <a:t> possible combinations of truth values</a:t>
            </a:r>
            <a:endParaRPr lang="en-US" sz="2400" dirty="0" smtClean="0"/>
          </a:p>
          <a:p>
            <a:pPr eaLnBrk="1" hangingPunct="1"/>
            <a:r>
              <a:rPr lang="en-GB" sz="2800" dirty="0" smtClean="0"/>
              <a:t>The truth table contains 2</a:t>
            </a:r>
            <a:r>
              <a:rPr lang="en-GB" sz="2800" baseline="30000" dirty="0" smtClean="0"/>
              <a:t>n</a:t>
            </a:r>
            <a:r>
              <a:rPr lang="en-GB" sz="2800" dirty="0" smtClean="0"/>
              <a:t> rows identifying the truth values for the statement represented by the table</a:t>
            </a:r>
            <a:endParaRPr lang="en-US" sz="2000" dirty="0" smtClean="0"/>
          </a:p>
          <a:p>
            <a:pPr eaLnBrk="1" hangingPunct="1"/>
            <a:r>
              <a:rPr lang="en-GB" sz="2800" dirty="0" smtClean="0"/>
              <a:t>Use parenthesis to denote order of precedence</a:t>
            </a:r>
            <a:endParaRPr lang="en-US" sz="2400" dirty="0" smtClean="0"/>
          </a:p>
          <a:p>
            <a:pPr eaLnBrk="1" hangingPunct="1"/>
            <a:r>
              <a:rPr lang="en-GB" sz="2800" dirty="0" smtClean="0">
                <a:sym typeface="Symbol" pitchFamily="18" charset="2"/>
              </a:rPr>
              <a:t></a:t>
            </a:r>
            <a:r>
              <a:rPr lang="en-GB" sz="2800" dirty="0" smtClean="0"/>
              <a:t> has precedence over </a:t>
            </a:r>
            <a:r>
              <a:rPr lang="en-GB" sz="2800" dirty="0" smtClean="0">
                <a:sym typeface="Symbol" pitchFamily="18" charset="2"/>
              </a:rPr>
              <a:t></a:t>
            </a:r>
          </a:p>
          <a:p>
            <a:pPr eaLnBrk="1" hangingPunct="1"/>
            <a:r>
              <a:rPr lang="en-GB" sz="2800" dirty="0" smtClean="0">
                <a:sym typeface="Symbol" pitchFamily="18" charset="2"/>
              </a:rPr>
              <a:t>Use parenthesis to ensure meaning is clear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F25C2D5A-4AAD-4115-BED2-52426471DBEA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Truth Tables as Tools</a:t>
            </a:r>
          </a:p>
        </p:txBody>
      </p:sp>
      <p:sp>
        <p:nvSpPr>
          <p:cNvPr id="20486" name="Rectangle 7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Compound statements can be easily and systematically investigated with truth tables</a:t>
            </a:r>
          </a:p>
          <a:p>
            <a:pPr eaLnBrk="1" hangingPunct="1"/>
            <a:r>
              <a:rPr lang="en-US" smtClean="0"/>
              <a:t>Assign a portion of the compound statement to a column</a:t>
            </a:r>
          </a:p>
          <a:p>
            <a:pPr eaLnBrk="1" hangingPunct="1"/>
            <a:r>
              <a:rPr lang="en-US" smtClean="0"/>
              <a:t>Final column represents the complete compound statement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4BCD51B8-3771-4D75-B91C-CF79FE87D1AE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Compound Statement Example</a:t>
            </a:r>
          </a:p>
        </p:txBody>
      </p:sp>
      <p:graphicFrame>
        <p:nvGraphicFramePr>
          <p:cNvPr id="219191" name="Group 55"/>
          <p:cNvGraphicFramePr>
            <a:graphicFrameLocks noGrp="1"/>
          </p:cNvGraphicFramePr>
          <p:nvPr>
            <p:ph sz="half" idx="2"/>
          </p:nvPr>
        </p:nvGraphicFramePr>
        <p:xfrm>
          <a:off x="1143000" y="2667000"/>
          <a:ext cx="6781800" cy="3294064"/>
        </p:xfrm>
        <a:graphic>
          <a:graphicData uri="http://schemas.openxmlformats.org/drawingml/2006/table">
            <a:tbl>
              <a:tblPr/>
              <a:tblGrid>
                <a:gridCol w="898525"/>
                <a:gridCol w="996950"/>
                <a:gridCol w="1446213"/>
                <a:gridCol w="1187450"/>
                <a:gridCol w="2252662"/>
              </a:tblGrid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~p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q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(~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40" name="Text Box 53"/>
          <p:cNvSpPr txBox="1">
            <a:spLocks noChangeArrowheads="1"/>
          </p:cNvSpPr>
          <p:nvPr/>
        </p:nvSpPr>
        <p:spPr bwMode="auto">
          <a:xfrm>
            <a:off x="2895600" y="1752600"/>
            <a:ext cx="3276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 i="1">
                <a:solidFill>
                  <a:schemeClr val="tx2"/>
                </a:solidFill>
              </a:rPr>
              <a:t>(</a:t>
            </a:r>
            <a:r>
              <a:rPr lang="en-GB" sz="4000">
                <a:solidFill>
                  <a:schemeClr val="tx2"/>
                </a:solidFill>
              </a:rPr>
              <a:t>p</a:t>
            </a:r>
            <a:r>
              <a:rPr lang="en-GB" sz="4000" i="1">
                <a:solidFill>
                  <a:schemeClr val="tx2"/>
                </a:solidFill>
              </a:rPr>
              <a:t> </a:t>
            </a:r>
            <a:r>
              <a:rPr lang="en-GB" sz="4000">
                <a:solidFill>
                  <a:schemeClr val="tx2"/>
                </a:solidFill>
                <a:sym typeface="Symbol" pitchFamily="18" charset="2"/>
              </a:rPr>
              <a:t></a:t>
            </a:r>
            <a:r>
              <a:rPr lang="en-GB" sz="4000" i="1">
                <a:solidFill>
                  <a:schemeClr val="tx2"/>
                </a:solidFill>
              </a:rPr>
              <a:t> </a:t>
            </a:r>
            <a:r>
              <a:rPr lang="en-GB" sz="4000">
                <a:solidFill>
                  <a:schemeClr val="tx2"/>
                </a:solidFill>
              </a:rPr>
              <a:t>q</a:t>
            </a:r>
            <a:r>
              <a:rPr lang="en-GB" sz="4000" i="1">
                <a:solidFill>
                  <a:schemeClr val="tx2"/>
                </a:solidFill>
              </a:rPr>
              <a:t>) </a:t>
            </a:r>
            <a:r>
              <a:rPr lang="en-GB" sz="4000">
                <a:solidFill>
                  <a:schemeClr val="tx2"/>
                </a:solidFill>
                <a:sym typeface="Symbol" pitchFamily="18" charset="2"/>
              </a:rPr>
              <a:t></a:t>
            </a:r>
            <a:r>
              <a:rPr lang="en-GB" sz="4000">
                <a:solidFill>
                  <a:schemeClr val="tx2"/>
                </a:solidFill>
              </a:rPr>
              <a:t> </a:t>
            </a:r>
            <a:r>
              <a:rPr lang="en-GB" sz="4000" i="1">
                <a:solidFill>
                  <a:schemeClr val="tx2"/>
                </a:solidFill>
              </a:rPr>
              <a:t>(~</a:t>
            </a:r>
            <a:r>
              <a:rPr lang="en-GB" sz="4000">
                <a:solidFill>
                  <a:schemeClr val="tx2"/>
                </a:solidFill>
              </a:rPr>
              <a:t>p</a:t>
            </a:r>
            <a:r>
              <a:rPr lang="en-GB" sz="4000" i="1">
                <a:solidFill>
                  <a:schemeClr val="tx2"/>
                </a:solidFill>
              </a:rPr>
              <a:t>)</a:t>
            </a:r>
            <a:endParaRPr lang="en-US" sz="4000" i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F301A49C-0182-484F-BAD0-9C80D55CF12C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Reading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Rosen </a:t>
            </a:r>
            <a:r>
              <a:rPr lang="en-US" sz="2400" dirty="0" smtClean="0"/>
              <a:t>- Section </a:t>
            </a:r>
            <a:r>
              <a:rPr lang="en-US" sz="2400" dirty="0" smtClean="0"/>
              <a:t>1.1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Logical Statements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Logical Connectives / Compound Statements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Negation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Conjunction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Disjunction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Quantifiers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Universal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Existential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42C050A5-6C6A-4B38-9DAF-0A829D235B54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Quantifiers</a:t>
            </a:r>
            <a:endParaRPr lang="en-US" sz="4000" smtClean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Recall from Section 1.1, a set may be defined by its properties  {</a:t>
            </a:r>
            <a:r>
              <a:rPr lang="en-GB" i="1" dirty="0" smtClean="0"/>
              <a:t>x</a:t>
            </a:r>
            <a:r>
              <a:rPr lang="en-GB" dirty="0" smtClean="0"/>
              <a:t> | P(</a:t>
            </a:r>
            <a:r>
              <a:rPr lang="en-GB" i="1" dirty="0" smtClean="0"/>
              <a:t>x</a:t>
            </a:r>
            <a:r>
              <a:rPr lang="en-GB" dirty="0" smtClean="0"/>
              <a:t>)}</a:t>
            </a:r>
            <a:endParaRPr lang="en-US" sz="2800" dirty="0" smtClean="0"/>
          </a:p>
          <a:p>
            <a:pPr eaLnBrk="1" hangingPunct="1"/>
            <a:r>
              <a:rPr lang="en-GB" dirty="0" smtClean="0"/>
              <a:t>For a specific element </a:t>
            </a:r>
            <a:r>
              <a:rPr lang="en-GB" i="1" dirty="0" smtClean="0"/>
              <a:t>e</a:t>
            </a:r>
            <a:r>
              <a:rPr lang="en-GB" dirty="0" smtClean="0"/>
              <a:t> to be a member of the set, P(</a:t>
            </a:r>
            <a:r>
              <a:rPr lang="en-GB" i="1" dirty="0" smtClean="0"/>
              <a:t>e</a:t>
            </a:r>
            <a:r>
              <a:rPr lang="en-GB" dirty="0" smtClean="0"/>
              <a:t>) must evaluate to “true”</a:t>
            </a:r>
            <a:endParaRPr lang="en-US" sz="2800" dirty="0" smtClean="0"/>
          </a:p>
          <a:p>
            <a:pPr eaLnBrk="1" hangingPunct="1"/>
            <a:r>
              <a:rPr lang="en-GB" dirty="0" smtClean="0"/>
              <a:t>P(</a:t>
            </a:r>
            <a:r>
              <a:rPr lang="en-GB" i="1" dirty="0" smtClean="0"/>
              <a:t>x</a:t>
            </a:r>
            <a:r>
              <a:rPr lang="en-GB" dirty="0" smtClean="0"/>
              <a:t>) is called a predicate or a propositional function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19693D21-CDE6-410D-AA8D-E594DF7B0265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Computer Science Functions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388" y="1739900"/>
            <a:ext cx="7192962" cy="4065588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tx2"/>
                </a:solidFill>
              </a:rPr>
              <a:t>if</a:t>
            </a:r>
            <a:r>
              <a:rPr lang="en-GB" smtClean="0"/>
              <a:t> P(x) then </a:t>
            </a:r>
          </a:p>
          <a:p>
            <a:pPr lvl="1" eaLnBrk="1" hangingPunct="1">
              <a:buFontTx/>
              <a:buNone/>
            </a:pPr>
            <a:r>
              <a:rPr lang="en-GB" smtClean="0"/>
              <a:t>	execute certain steps</a:t>
            </a:r>
            <a:endParaRPr lang="en-US" sz="2400" smtClean="0"/>
          </a:p>
          <a:p>
            <a:pPr eaLnBrk="1" hangingPunct="1"/>
            <a:r>
              <a:rPr lang="en-GB" smtClean="0">
                <a:solidFill>
                  <a:schemeClr val="tx2"/>
                </a:solidFill>
              </a:rPr>
              <a:t>while</a:t>
            </a:r>
            <a:r>
              <a:rPr lang="en-GB" smtClean="0"/>
              <a:t> Q(x) </a:t>
            </a:r>
          </a:p>
          <a:p>
            <a:pPr eaLnBrk="1" hangingPunct="1">
              <a:buFontTx/>
              <a:buNone/>
            </a:pPr>
            <a:r>
              <a:rPr lang="en-GB" smtClean="0"/>
              <a:t>		do specified actions</a:t>
            </a:r>
            <a:endParaRPr lang="en-US" sz="2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DE891B0E-AA4C-456D-917E-16530464D296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Universal Quantification</a:t>
            </a:r>
            <a:endParaRPr lang="en-US" sz="4000" smtClean="0"/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GB" smtClean="0"/>
              <a:t>Universal quantification of the predicate P(</a:t>
            </a:r>
            <a:r>
              <a:rPr lang="en-GB" i="1" smtClean="0"/>
              <a:t>x</a:t>
            </a:r>
            <a:r>
              <a:rPr lang="en-GB" smtClean="0"/>
              <a:t>) means “For all values of </a:t>
            </a:r>
            <a:r>
              <a:rPr lang="en-GB" i="1" smtClean="0"/>
              <a:t>x</a:t>
            </a:r>
            <a:r>
              <a:rPr lang="en-GB" smtClean="0"/>
              <a:t>, P(</a:t>
            </a:r>
            <a:r>
              <a:rPr lang="en-GB" i="1" smtClean="0"/>
              <a:t>x</a:t>
            </a:r>
            <a:r>
              <a:rPr lang="en-GB" smtClean="0"/>
              <a:t>) is true”</a:t>
            </a:r>
            <a:endParaRPr lang="en-US" sz="2800" smtClean="0"/>
          </a:p>
          <a:p>
            <a:pPr eaLnBrk="1" hangingPunct="1"/>
            <a:r>
              <a:rPr lang="en-GB" smtClean="0"/>
              <a:t>Denoted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i="1" smtClean="0"/>
              <a:t>x</a:t>
            </a:r>
            <a:r>
              <a:rPr lang="en-GB" smtClean="0"/>
              <a:t>  P(</a:t>
            </a:r>
            <a:r>
              <a:rPr lang="en-GB" i="1" smtClean="0"/>
              <a:t>x</a:t>
            </a:r>
            <a:r>
              <a:rPr lang="en-GB" smtClean="0"/>
              <a:t>)</a:t>
            </a:r>
            <a:endParaRPr lang="en-US" sz="2800" smtClean="0"/>
          </a:p>
          <a:p>
            <a:pPr eaLnBrk="1" hangingPunct="1"/>
            <a:r>
              <a:rPr lang="en-GB" smtClean="0"/>
              <a:t>The symbol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smtClean="0"/>
              <a:t> is called the </a:t>
            </a:r>
            <a:r>
              <a:rPr lang="en-GB" smtClean="0">
                <a:solidFill>
                  <a:schemeClr val="tx2"/>
                </a:solidFill>
              </a:rPr>
              <a:t>universal quantifier</a:t>
            </a:r>
          </a:p>
          <a:p>
            <a:pPr eaLnBrk="1" hangingPunct="1"/>
            <a:r>
              <a:rPr lang="en-GB" smtClean="0"/>
              <a:t>The order in which multiple universal quantifications are applied does not matter (e.g.,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i="1" smtClean="0"/>
              <a:t>x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i="1" smtClean="0"/>
              <a:t>y</a:t>
            </a:r>
            <a:r>
              <a:rPr lang="en-GB" smtClean="0"/>
              <a:t>   P(</a:t>
            </a:r>
            <a:r>
              <a:rPr lang="en-GB" i="1" smtClean="0"/>
              <a:t>x</a:t>
            </a:r>
            <a:r>
              <a:rPr lang="en-GB" smtClean="0"/>
              <a:t>,</a:t>
            </a:r>
            <a:r>
              <a:rPr lang="en-GB" i="1" smtClean="0"/>
              <a:t>y</a:t>
            </a:r>
            <a:r>
              <a:rPr lang="en-GB" smtClean="0"/>
              <a:t>) </a:t>
            </a:r>
            <a:r>
              <a:rPr lang="en-GB" smtClean="0">
                <a:cs typeface="Arial" charset="0"/>
              </a:rPr>
              <a:t>≡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i="1" smtClean="0"/>
              <a:t>y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i="1" smtClean="0"/>
              <a:t>x</a:t>
            </a:r>
            <a:r>
              <a:rPr lang="en-GB" smtClean="0"/>
              <a:t>   P(</a:t>
            </a:r>
            <a:r>
              <a:rPr lang="en-GB" i="1" smtClean="0"/>
              <a:t>x</a:t>
            </a:r>
            <a:r>
              <a:rPr lang="en-GB" smtClean="0"/>
              <a:t>,</a:t>
            </a:r>
            <a:r>
              <a:rPr lang="en-GB" i="1" smtClean="0"/>
              <a:t>y</a:t>
            </a:r>
            <a:r>
              <a:rPr lang="en-GB" smtClean="0"/>
              <a:t>) )</a:t>
            </a:r>
            <a:endParaRPr 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86AC09FA-F794-4DB3-8FE6-4811EADC0D18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Universal Examples:</a:t>
            </a:r>
            <a:endParaRPr lang="en-US" sz="4000" smtClean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P(</a:t>
            </a:r>
            <a:r>
              <a:rPr lang="en-GB" i="1" smtClean="0"/>
              <a:t>x</a:t>
            </a:r>
            <a:r>
              <a:rPr lang="en-GB" smtClean="0"/>
              <a:t>): -(-</a:t>
            </a:r>
            <a:r>
              <a:rPr lang="en-GB" i="1" smtClean="0"/>
              <a:t>x</a:t>
            </a:r>
            <a:r>
              <a:rPr lang="en-GB" smtClean="0"/>
              <a:t>) = </a:t>
            </a:r>
            <a:r>
              <a:rPr lang="en-GB" i="1" smtClean="0"/>
              <a:t>x</a:t>
            </a:r>
          </a:p>
          <a:p>
            <a:pPr lvl="1" eaLnBrk="1" hangingPunct="1"/>
            <a:r>
              <a:rPr lang="en-GB" smtClean="0"/>
              <a:t>This predicate makes sense for all real numbers </a:t>
            </a:r>
            <a:r>
              <a:rPr lang="en-GB" i="1" smtClean="0"/>
              <a:t>x</a:t>
            </a:r>
            <a:r>
              <a:rPr lang="en-GB" smtClean="0"/>
              <a:t> </a:t>
            </a:r>
            <a:r>
              <a:rPr lang="en-US" sz="2400" smtClean="0">
                <a:sym typeface="Symbol" pitchFamily="18" charset="2"/>
              </a:rPr>
              <a:t> </a:t>
            </a:r>
            <a:r>
              <a:rPr lang="en-US" sz="2400" i="1" smtClean="0">
                <a:sym typeface="Symbol" pitchFamily="18" charset="2"/>
              </a:rPr>
              <a:t>R</a:t>
            </a:r>
            <a:endParaRPr lang="en-GB" sz="2400" i="1" smtClean="0"/>
          </a:p>
          <a:p>
            <a:pPr lvl="1" eaLnBrk="1" hangingPunct="1"/>
            <a:r>
              <a:rPr lang="en-GB" smtClean="0"/>
              <a:t>The universal quantification of P(</a:t>
            </a:r>
            <a:r>
              <a:rPr lang="en-GB" i="1" smtClean="0"/>
              <a:t>x</a:t>
            </a:r>
            <a:r>
              <a:rPr lang="en-GB" smtClean="0"/>
              <a:t>),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i="1" smtClean="0"/>
              <a:t>x</a:t>
            </a:r>
            <a:r>
              <a:rPr lang="en-GB" smtClean="0"/>
              <a:t>  P(</a:t>
            </a:r>
            <a:r>
              <a:rPr lang="en-GB" i="1" smtClean="0"/>
              <a:t>x</a:t>
            </a:r>
            <a:r>
              <a:rPr lang="en-GB" smtClean="0"/>
              <a:t>), is a true statement, because for all real numbers, -(-</a:t>
            </a:r>
            <a:r>
              <a:rPr lang="en-GB" i="1" smtClean="0"/>
              <a:t>x</a:t>
            </a:r>
            <a:r>
              <a:rPr lang="en-GB" smtClean="0"/>
              <a:t>) = </a:t>
            </a:r>
            <a:r>
              <a:rPr lang="en-GB" i="1" smtClean="0"/>
              <a:t>x</a:t>
            </a:r>
            <a:endParaRPr lang="en-US" sz="2400" i="1" smtClean="0"/>
          </a:p>
          <a:p>
            <a:pPr eaLnBrk="1" hangingPunct="1"/>
            <a:r>
              <a:rPr lang="en-GB" smtClean="0"/>
              <a:t>Q(</a:t>
            </a:r>
            <a:r>
              <a:rPr lang="en-GB" i="1" smtClean="0"/>
              <a:t>x</a:t>
            </a:r>
            <a:r>
              <a:rPr lang="en-GB" smtClean="0"/>
              <a:t>): </a:t>
            </a:r>
            <a:r>
              <a:rPr lang="en-GB" i="1" smtClean="0"/>
              <a:t>x</a:t>
            </a:r>
            <a:r>
              <a:rPr lang="en-GB" smtClean="0"/>
              <a:t>+1&lt;4</a:t>
            </a:r>
            <a:endParaRPr lang="en-GB" sz="2800" smtClean="0"/>
          </a:p>
          <a:p>
            <a:pPr lvl="1" eaLnBrk="1" hangingPunct="1"/>
            <a:r>
              <a:rPr lang="en-GB" smtClean="0">
                <a:sym typeface="Symbol" pitchFamily="18" charset="2"/>
              </a:rPr>
              <a:t></a:t>
            </a:r>
            <a:r>
              <a:rPr lang="en-GB" i="1" smtClean="0"/>
              <a:t>x</a:t>
            </a:r>
            <a:r>
              <a:rPr lang="en-GB" smtClean="0"/>
              <a:t>  Q(</a:t>
            </a:r>
            <a:r>
              <a:rPr lang="en-GB" i="1" smtClean="0"/>
              <a:t>x</a:t>
            </a:r>
            <a:r>
              <a:rPr lang="en-GB" smtClean="0"/>
              <a:t>) is a false statement, because, for example, Q(5) is not true</a:t>
            </a:r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319BAF80-C927-44D4-B1F1-5A61F35216DF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Existential Quantification</a:t>
            </a:r>
            <a:endParaRPr lang="en-US" sz="4000" smtClean="0"/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/>
            <a:r>
              <a:rPr lang="en-GB" smtClean="0"/>
              <a:t>Existential quantification of a predicate P(</a:t>
            </a:r>
            <a:r>
              <a:rPr lang="en-GB" i="1" smtClean="0"/>
              <a:t>x</a:t>
            </a:r>
            <a:r>
              <a:rPr lang="en-GB" smtClean="0"/>
              <a:t>) is the statement: </a:t>
            </a:r>
            <a:br>
              <a:rPr lang="en-GB" smtClean="0"/>
            </a:br>
            <a:r>
              <a:rPr lang="en-GB" smtClean="0"/>
              <a:t>	“There exists a value of x for which P(</a:t>
            </a:r>
            <a:r>
              <a:rPr lang="en-GB" i="1" smtClean="0"/>
              <a:t>x</a:t>
            </a:r>
            <a:r>
              <a:rPr lang="en-GB" smtClean="0"/>
              <a:t>) is true.”</a:t>
            </a:r>
            <a:endParaRPr lang="en-US" sz="2800" smtClean="0"/>
          </a:p>
          <a:p>
            <a:pPr eaLnBrk="1" hangingPunct="1"/>
            <a:r>
              <a:rPr lang="en-GB" smtClean="0"/>
              <a:t>Denoted </a:t>
            </a:r>
            <a:r>
              <a:rPr lang="en-GB" smtClean="0">
                <a:sym typeface="Symbol" pitchFamily="18" charset="2"/>
              </a:rPr>
              <a:t></a:t>
            </a:r>
            <a:r>
              <a:rPr lang="en-GB" i="1" smtClean="0"/>
              <a:t>x </a:t>
            </a:r>
            <a:r>
              <a:rPr lang="en-GB" smtClean="0"/>
              <a:t> P(</a:t>
            </a:r>
            <a:r>
              <a:rPr lang="en-GB" i="1" smtClean="0"/>
              <a:t>x</a:t>
            </a:r>
            <a:r>
              <a:rPr lang="en-GB" smtClean="0"/>
              <a:t>)</a:t>
            </a:r>
            <a:endParaRPr lang="en-US" sz="2800" smtClean="0"/>
          </a:p>
          <a:p>
            <a:pPr eaLnBrk="1" hangingPunct="1"/>
            <a:r>
              <a:rPr lang="en-GB" smtClean="0"/>
              <a:t>Existential quantification may be applied to several variables in a predicate</a:t>
            </a:r>
            <a:endParaRPr lang="en-US" sz="2800" smtClean="0"/>
          </a:p>
          <a:p>
            <a:pPr eaLnBrk="1" hangingPunct="1"/>
            <a:r>
              <a:rPr lang="en-GB" smtClean="0"/>
              <a:t>The order in which multiple existential  quantifications are considered does not matter</a:t>
            </a:r>
            <a:endParaRPr lang="en-US" sz="28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E835B7A9-90CA-42DE-AC1E-466F30267591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Existential Examples:</a:t>
            </a:r>
            <a:endParaRPr lang="en-US" sz="4000" smtClean="0"/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6138" y="1624013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P(</a:t>
            </a:r>
            <a:r>
              <a:rPr lang="en-GB" sz="2400" i="1" smtClean="0"/>
              <a:t>x</a:t>
            </a:r>
            <a:r>
              <a:rPr lang="en-GB" sz="2400" smtClean="0"/>
              <a:t>): -(-</a:t>
            </a:r>
            <a:r>
              <a:rPr lang="en-GB" sz="2400" i="1" smtClean="0"/>
              <a:t>x</a:t>
            </a:r>
            <a:r>
              <a:rPr lang="en-GB" sz="2400" smtClean="0"/>
              <a:t>) = </a:t>
            </a:r>
            <a:r>
              <a:rPr lang="en-GB" sz="2400" i="1" smtClean="0"/>
              <a:t>x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The existential quantification of P(</a:t>
            </a:r>
            <a:r>
              <a:rPr lang="en-GB" sz="2400" i="1" smtClean="0"/>
              <a:t>x</a:t>
            </a:r>
            <a:r>
              <a:rPr lang="en-GB" sz="2400" smtClean="0"/>
              <a:t>), </a:t>
            </a:r>
            <a:r>
              <a:rPr lang="en-GB" sz="2400" smtClean="0">
                <a:sym typeface="Symbol" pitchFamily="18" charset="2"/>
              </a:rPr>
              <a:t></a:t>
            </a:r>
            <a:r>
              <a:rPr lang="en-GB" sz="2400" i="1" smtClean="0"/>
              <a:t>x</a:t>
            </a:r>
            <a:r>
              <a:rPr lang="en-GB" sz="2400" smtClean="0"/>
              <a:t> P(</a:t>
            </a:r>
            <a:r>
              <a:rPr lang="en-GB" sz="2400" i="1" smtClean="0"/>
              <a:t>x</a:t>
            </a:r>
            <a:r>
              <a:rPr lang="en-GB" sz="2400" smtClean="0"/>
              <a:t>), is a true statement, because there is at least one real number where -(-</a:t>
            </a:r>
            <a:r>
              <a:rPr lang="en-GB" sz="2400" i="1" smtClean="0"/>
              <a:t>x</a:t>
            </a:r>
            <a:r>
              <a:rPr lang="en-GB" sz="2400" smtClean="0"/>
              <a:t>) = </a:t>
            </a:r>
            <a:r>
              <a:rPr lang="en-GB" sz="2400" i="1" smtClean="0"/>
              <a:t>x</a:t>
            </a:r>
            <a:endParaRPr lang="en-US" sz="2400" i="1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Q(</a:t>
            </a:r>
            <a:r>
              <a:rPr lang="en-GB" sz="2400" i="1" smtClean="0"/>
              <a:t>x</a:t>
            </a:r>
            <a:r>
              <a:rPr lang="en-GB" sz="2400" smtClean="0"/>
              <a:t>): </a:t>
            </a:r>
            <a:r>
              <a:rPr lang="en-GB" sz="2400" i="1" smtClean="0"/>
              <a:t>x</a:t>
            </a:r>
            <a:r>
              <a:rPr lang="en-GB" sz="2400" smtClean="0"/>
              <a:t>+1&lt;4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>
                <a:sym typeface="Symbol" pitchFamily="18" charset="2"/>
              </a:rPr>
              <a:t> </a:t>
            </a:r>
            <a:r>
              <a:rPr lang="en-GB" sz="2400" i="1" smtClean="0"/>
              <a:t>x</a:t>
            </a:r>
            <a:r>
              <a:rPr lang="en-GB" sz="2400" smtClean="0"/>
              <a:t> Q(</a:t>
            </a:r>
            <a:r>
              <a:rPr lang="en-GB" sz="2400" i="1" smtClean="0"/>
              <a:t>x</a:t>
            </a:r>
            <a:r>
              <a:rPr lang="en-GB" sz="2400" smtClean="0"/>
              <a:t>) is a true statement, because, for example, Q(2) is  true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Nota Bene:  </a:t>
            </a:r>
            <a:r>
              <a:rPr lang="en-GB" sz="2400" smtClean="0">
                <a:sym typeface="Symbol" pitchFamily="18" charset="2"/>
              </a:rPr>
              <a:t> is not the complement of 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>
                <a:sym typeface="Symbol" pitchFamily="18" charset="2"/>
              </a:rPr>
              <a:t>An Example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sym typeface="Symbol" pitchFamily="18" charset="2"/>
              </a:rPr>
              <a:t>N(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): 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smtClean="0">
                <a:cs typeface="Arial" charset="0"/>
                <a:sym typeface="Symbol" pitchFamily="18" charset="2"/>
              </a:rPr>
              <a:t>≠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i="1" smtClean="0">
                <a:sym typeface="Symbol" pitchFamily="18" charset="2"/>
              </a:rPr>
              <a:t>x</a:t>
            </a:r>
          </a:p>
          <a:p>
            <a:pPr lvl="2" eaLnBrk="1" hangingPunct="1">
              <a:lnSpc>
                <a:spcPct val="90000"/>
              </a:lnSpc>
            </a:pPr>
            <a:r>
              <a:rPr lang="en-GB" smtClean="0">
                <a:sym typeface="Symbol" pitchFamily="18" charset="2"/>
              </a:rPr>
              <a:t>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 N(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) is false and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 N(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) is also false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A56B2A6E-0ED7-42D1-83B8-75326AFE8E37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91563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Applying Both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sz="4000" smtClean="0"/>
              <a:t> and </a:t>
            </a:r>
            <a:r>
              <a:rPr lang="en-GB" smtClean="0">
                <a:sym typeface="Symbol" pitchFamily="18" charset="2"/>
              </a:rPr>
              <a:t></a:t>
            </a:r>
            <a:r>
              <a:rPr lang="en-GB" sz="4000" smtClean="0"/>
              <a:t>  Quantifications</a:t>
            </a:r>
            <a:endParaRPr lang="en-US" sz="4000" smtClean="0"/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70025"/>
            <a:ext cx="9144000" cy="4641850"/>
          </a:xfrm>
        </p:spPr>
        <p:txBody>
          <a:bodyPr/>
          <a:lstStyle/>
          <a:p>
            <a:pPr eaLnBrk="1" hangingPunct="1"/>
            <a:r>
              <a:rPr lang="en-GB" sz="2800" dirty="0">
                <a:solidFill>
                  <a:schemeClr val="tx2"/>
                </a:solidFill>
              </a:rPr>
              <a:t>Order of application matters</a:t>
            </a:r>
            <a:endParaRPr lang="en-US" sz="28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800" dirty="0" smtClean="0"/>
              <a:t>Example:</a:t>
            </a:r>
            <a:r>
              <a:rPr lang="en-US" sz="2800" dirty="0" smtClean="0"/>
              <a:t> </a:t>
            </a:r>
            <a:r>
              <a:rPr lang="en-GB" sz="2800" dirty="0" smtClean="0"/>
              <a:t>Let </a:t>
            </a:r>
            <a:r>
              <a:rPr lang="en-GB" sz="2800" b="1" i="1" dirty="0" smtClean="0"/>
              <a:t>A</a:t>
            </a:r>
            <a:r>
              <a:rPr lang="en-GB" sz="2800" dirty="0" smtClean="0"/>
              <a:t> and </a:t>
            </a:r>
            <a:r>
              <a:rPr lang="en-GB" sz="2800" b="1" i="1" dirty="0" smtClean="0"/>
              <a:t>B</a:t>
            </a:r>
            <a:r>
              <a:rPr lang="en-GB" sz="2800" dirty="0" smtClean="0"/>
              <a:t> be n x n matrices</a:t>
            </a:r>
            <a:endParaRPr lang="en-US" sz="2400" dirty="0" smtClean="0"/>
          </a:p>
          <a:p>
            <a:pPr eaLnBrk="1" hangingPunct="1"/>
            <a:r>
              <a:rPr lang="en-GB" sz="2800" dirty="0" smtClean="0"/>
              <a:t>The statement </a:t>
            </a:r>
            <a:r>
              <a:rPr lang="en-GB" sz="2800" dirty="0" smtClean="0">
                <a:sym typeface="Symbol" pitchFamily="18" charset="2"/>
              </a:rPr>
              <a:t></a:t>
            </a:r>
            <a:r>
              <a:rPr lang="en-GB" sz="2800" b="1" i="1" dirty="0" smtClean="0"/>
              <a:t>A</a:t>
            </a:r>
            <a:r>
              <a:rPr lang="en-GB" sz="2800" dirty="0" smtClean="0"/>
              <a:t> ( </a:t>
            </a:r>
            <a:r>
              <a:rPr lang="en-GB" sz="2800" dirty="0" smtClean="0">
                <a:sym typeface="Symbol" pitchFamily="18" charset="2"/>
              </a:rPr>
              <a:t></a:t>
            </a:r>
            <a:r>
              <a:rPr lang="en-GB" sz="2800" b="1" i="1" dirty="0" smtClean="0"/>
              <a:t>B</a:t>
            </a:r>
            <a:r>
              <a:rPr lang="en-GB" sz="2800" dirty="0" smtClean="0"/>
              <a:t> |  </a:t>
            </a:r>
            <a:r>
              <a:rPr lang="en-GB" sz="2800" b="1" i="1" dirty="0" smtClean="0"/>
              <a:t>A</a:t>
            </a:r>
            <a:r>
              <a:rPr lang="en-GB" sz="2800" dirty="0" smtClean="0"/>
              <a:t> + </a:t>
            </a:r>
            <a:r>
              <a:rPr lang="en-GB" sz="2800" b="1" i="1" dirty="0" smtClean="0"/>
              <a:t>B</a:t>
            </a:r>
            <a:r>
              <a:rPr lang="en-GB" sz="2800" dirty="0" smtClean="0"/>
              <a:t> = </a:t>
            </a:r>
            <a:r>
              <a:rPr lang="en-GB" sz="2800" b="1" i="1" dirty="0" smtClean="0"/>
              <a:t>I</a:t>
            </a:r>
            <a:r>
              <a:rPr lang="en-GB" sz="2800" b="1" baseline="-25000" dirty="0" smtClean="0"/>
              <a:t>n</a:t>
            </a:r>
            <a:r>
              <a:rPr lang="en-GB" sz="2800" dirty="0" smtClean="0"/>
              <a:t> )</a:t>
            </a:r>
          </a:p>
          <a:p>
            <a:pPr eaLnBrk="1" hangingPunct="1"/>
            <a:r>
              <a:rPr lang="en-GB" sz="2800" dirty="0" smtClean="0"/>
              <a:t>Reads: for every </a:t>
            </a:r>
            <a:r>
              <a:rPr lang="en-GB" sz="2800" b="1" i="1" dirty="0" smtClean="0"/>
              <a:t>A</a:t>
            </a:r>
            <a:r>
              <a:rPr lang="en-GB" sz="2800" dirty="0" smtClean="0"/>
              <a:t> there is a </a:t>
            </a:r>
            <a:r>
              <a:rPr lang="en-GB" sz="2800" b="1" i="1" dirty="0" smtClean="0"/>
              <a:t>B</a:t>
            </a:r>
            <a:r>
              <a:rPr lang="en-GB" sz="2800" dirty="0" smtClean="0"/>
              <a:t> such that </a:t>
            </a:r>
            <a:r>
              <a:rPr lang="en-GB" sz="2800" b="1" i="1" dirty="0" smtClean="0"/>
              <a:t>A</a:t>
            </a:r>
            <a:r>
              <a:rPr lang="en-GB" sz="2800" dirty="0" smtClean="0"/>
              <a:t> + </a:t>
            </a:r>
            <a:r>
              <a:rPr lang="en-GB" sz="2800" b="1" i="1" dirty="0" smtClean="0"/>
              <a:t>B</a:t>
            </a:r>
            <a:r>
              <a:rPr lang="en-GB" sz="2800" dirty="0" smtClean="0"/>
              <a:t> =  </a:t>
            </a:r>
            <a:r>
              <a:rPr lang="en-GB" sz="2800" b="1" i="1" dirty="0" smtClean="0"/>
              <a:t>I</a:t>
            </a:r>
            <a:r>
              <a:rPr lang="en-GB" sz="2800" b="1" baseline="-25000" dirty="0" smtClean="0"/>
              <a:t>n</a:t>
            </a:r>
          </a:p>
          <a:p>
            <a:pPr eaLnBrk="1" hangingPunct="1"/>
            <a:r>
              <a:rPr lang="en-GB" sz="2800" dirty="0" smtClean="0"/>
              <a:t>Prove by coming up for equations for </a:t>
            </a:r>
            <a:r>
              <a:rPr lang="en-GB" sz="2800" dirty="0" err="1" smtClean="0"/>
              <a:t>b</a:t>
            </a:r>
            <a:r>
              <a:rPr lang="en-GB" sz="2800" baseline="-25000" dirty="0" err="1" smtClean="0"/>
              <a:t>ii</a:t>
            </a:r>
            <a:r>
              <a:rPr lang="en-GB" sz="2800" dirty="0" smtClean="0"/>
              <a:t> and </a:t>
            </a:r>
            <a:r>
              <a:rPr lang="en-GB" sz="2800" dirty="0" err="1" smtClean="0"/>
              <a:t>b</a:t>
            </a:r>
            <a:r>
              <a:rPr lang="en-GB" sz="2800" baseline="-25000" dirty="0" err="1" smtClean="0"/>
              <a:t>ij</a:t>
            </a:r>
            <a:r>
              <a:rPr lang="en-GB" sz="2800" dirty="0" smtClean="0"/>
              <a:t> (</a:t>
            </a:r>
            <a:r>
              <a:rPr lang="en-GB" sz="2800" dirty="0" err="1" smtClean="0"/>
              <a:t>j</a:t>
            </a:r>
            <a:r>
              <a:rPr lang="en-GB" sz="2800" dirty="0" err="1" smtClean="0">
                <a:sym typeface="Symbol" pitchFamily="18" charset="2"/>
              </a:rPr>
              <a:t></a:t>
            </a:r>
            <a:r>
              <a:rPr lang="en-GB" sz="2800" dirty="0" err="1" smtClean="0"/>
              <a:t>i</a:t>
            </a:r>
            <a:r>
              <a:rPr lang="en-GB" sz="2800" dirty="0" smtClean="0"/>
              <a:t>)</a:t>
            </a:r>
            <a:endParaRPr lang="en-US" sz="2400" dirty="0" smtClean="0"/>
          </a:p>
          <a:p>
            <a:pPr eaLnBrk="1" hangingPunct="1"/>
            <a:r>
              <a:rPr lang="en-GB" sz="2800" dirty="0" smtClean="0"/>
              <a:t>Now reverse the order:  </a:t>
            </a:r>
            <a:r>
              <a:rPr lang="en-GB" sz="2800" dirty="0" smtClean="0">
                <a:sym typeface="Symbol" pitchFamily="18" charset="2"/>
              </a:rPr>
              <a:t></a:t>
            </a:r>
            <a:r>
              <a:rPr lang="en-GB" sz="2800" b="1" i="1" dirty="0" smtClean="0"/>
              <a:t>B</a:t>
            </a:r>
            <a:r>
              <a:rPr lang="en-GB" sz="2800" dirty="0" smtClean="0"/>
              <a:t> (</a:t>
            </a:r>
            <a:r>
              <a:rPr lang="en-GB" sz="2800" dirty="0" smtClean="0">
                <a:sym typeface="Symbol" pitchFamily="18" charset="2"/>
              </a:rPr>
              <a:t></a:t>
            </a:r>
            <a:r>
              <a:rPr lang="en-GB" sz="2800" b="1" i="1" dirty="0" smtClean="0"/>
              <a:t>A |</a:t>
            </a:r>
            <a:r>
              <a:rPr lang="en-GB" sz="2800" dirty="0" smtClean="0"/>
              <a:t> </a:t>
            </a:r>
            <a:r>
              <a:rPr lang="en-GB" sz="2800" b="1" i="1" dirty="0" smtClean="0"/>
              <a:t>A</a:t>
            </a:r>
            <a:r>
              <a:rPr lang="en-GB" sz="2800" dirty="0" smtClean="0"/>
              <a:t> + </a:t>
            </a:r>
            <a:r>
              <a:rPr lang="en-GB" sz="2800" b="1" i="1" dirty="0" smtClean="0"/>
              <a:t>B</a:t>
            </a:r>
            <a:r>
              <a:rPr lang="en-GB" sz="2800" dirty="0" smtClean="0"/>
              <a:t> = </a:t>
            </a:r>
            <a:r>
              <a:rPr lang="en-GB" sz="2800" b="1" i="1" dirty="0" smtClean="0"/>
              <a:t>I</a:t>
            </a:r>
            <a:r>
              <a:rPr lang="en-GB" sz="2800" b="1" baseline="-25000" dirty="0" smtClean="0"/>
              <a:t>n)</a:t>
            </a:r>
            <a:r>
              <a:rPr lang="en-GB" sz="2800" dirty="0" smtClean="0"/>
              <a:t> </a:t>
            </a:r>
          </a:p>
          <a:p>
            <a:pPr eaLnBrk="1" hangingPunct="1"/>
            <a:r>
              <a:rPr lang="en-GB" sz="2800" dirty="0" smtClean="0"/>
              <a:t>Reads: there exists a </a:t>
            </a:r>
            <a:r>
              <a:rPr lang="en-GB" sz="2800" b="1" i="1" dirty="0" smtClean="0"/>
              <a:t>B,</a:t>
            </a:r>
            <a:r>
              <a:rPr lang="en-GB" sz="2800" dirty="0" smtClean="0"/>
              <a:t> for all </a:t>
            </a:r>
            <a:r>
              <a:rPr lang="en-GB" sz="2800" b="1" i="1" dirty="0" smtClean="0"/>
              <a:t>A, </a:t>
            </a:r>
            <a:r>
              <a:rPr lang="en-GB" sz="2800" dirty="0" smtClean="0"/>
              <a:t>such that </a:t>
            </a:r>
            <a:r>
              <a:rPr lang="en-GB" sz="2800" b="1" i="1" dirty="0" smtClean="0"/>
              <a:t>,</a:t>
            </a:r>
            <a:r>
              <a:rPr lang="en-GB" sz="2800" dirty="0" smtClean="0"/>
              <a:t> </a:t>
            </a:r>
            <a:r>
              <a:rPr lang="en-GB" sz="2800" b="1" i="1" dirty="0" smtClean="0"/>
              <a:t>A</a:t>
            </a:r>
            <a:r>
              <a:rPr lang="en-GB" sz="2800" dirty="0" smtClean="0"/>
              <a:t> + </a:t>
            </a:r>
            <a:r>
              <a:rPr lang="en-GB" sz="2800" b="1" i="1" dirty="0" smtClean="0"/>
              <a:t>B</a:t>
            </a:r>
            <a:r>
              <a:rPr lang="en-GB" sz="2800" dirty="0" smtClean="0"/>
              <a:t> =  </a:t>
            </a:r>
            <a:r>
              <a:rPr lang="en-GB" sz="2800" b="1" i="1" dirty="0" smtClean="0"/>
              <a:t>I</a:t>
            </a:r>
            <a:r>
              <a:rPr lang="en-GB" sz="2800" b="1" baseline="-25000" dirty="0" smtClean="0"/>
              <a:t>n</a:t>
            </a:r>
            <a:endParaRPr lang="en-US" sz="2400" dirty="0" smtClean="0"/>
          </a:p>
          <a:p>
            <a:pPr eaLnBrk="1" hangingPunct="1"/>
            <a:r>
              <a:rPr lang="en-GB" sz="2800" dirty="0" smtClean="0">
                <a:solidFill>
                  <a:schemeClr val="tx2"/>
                </a:solidFill>
              </a:rPr>
              <a:t>The second proposition is  F A L S E !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7EB91246-1001-4759-BA27-C8220E7ACD0C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GB" smtClean="0"/>
              <a:t>Assigning Quantification - 1</a:t>
            </a:r>
            <a:endParaRPr lang="en-US" sz="4000" smtClean="0"/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Let p: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smtClean="0"/>
              <a:t>x R(x)   [R(x): a person is good]</a:t>
            </a:r>
            <a:endParaRPr lang="en-GB" sz="2800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If p is true then </a:t>
            </a:r>
            <a:r>
              <a:rPr lang="en-GB" smtClean="0">
                <a:sym typeface="Symbol" pitchFamily="18" charset="2"/>
              </a:rPr>
              <a:t> </a:t>
            </a:r>
            <a:r>
              <a:rPr lang="en-GB" smtClean="0"/>
              <a:t>x ~R(x) is false</a:t>
            </a:r>
          </a:p>
          <a:p>
            <a:pPr lvl="2" eaLnBrk="1" hangingPunct="1">
              <a:lnSpc>
                <a:spcPct val="90000"/>
              </a:lnSpc>
            </a:pPr>
            <a:r>
              <a:rPr lang="en-GB" smtClean="0"/>
              <a:t>If every person is good, then there does not exist person who is not good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If p is true then </a:t>
            </a:r>
            <a:r>
              <a:rPr lang="en-GB" smtClean="0">
                <a:sym typeface="Symbol" pitchFamily="18" charset="2"/>
              </a:rPr>
              <a:t> </a:t>
            </a:r>
            <a:r>
              <a:rPr lang="en-GB" smtClean="0"/>
              <a:t>x  R(x) is true</a:t>
            </a:r>
          </a:p>
          <a:p>
            <a:pPr lvl="2" eaLnBrk="1" hangingPunct="1">
              <a:lnSpc>
                <a:spcPct val="90000"/>
              </a:lnSpc>
            </a:pPr>
            <a:r>
              <a:rPr lang="en-GB" smtClean="0"/>
              <a:t>If every person is good, then there exists a person who is good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If p is false then </a:t>
            </a:r>
            <a:r>
              <a:rPr lang="en-GB" smtClean="0">
                <a:sym typeface="Symbol" pitchFamily="18" charset="2"/>
              </a:rPr>
              <a:t> </a:t>
            </a:r>
            <a:r>
              <a:rPr lang="en-GB" smtClean="0"/>
              <a:t>x ~R(x) is true </a:t>
            </a:r>
          </a:p>
          <a:p>
            <a:pPr lvl="2" eaLnBrk="1" hangingPunct="1">
              <a:lnSpc>
                <a:spcPct val="90000"/>
              </a:lnSpc>
            </a:pPr>
            <a:r>
              <a:rPr lang="en-GB" smtClean="0"/>
              <a:t>If not every person is good, then there exists a person who is not good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61491189-CEE8-4E03-9D64-ED2C12B10D1A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Assigning Quantification - 2</a:t>
            </a:r>
            <a:endParaRPr lang="en-US" sz="4000" smtClean="0"/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Let p: </a:t>
            </a:r>
            <a:r>
              <a:rPr lang="en-GB" smtClean="0">
                <a:sym typeface="Symbol" pitchFamily="18" charset="2"/>
              </a:rPr>
              <a:t></a:t>
            </a:r>
            <a:r>
              <a:rPr lang="en-GB" smtClean="0"/>
              <a:t>x R(x)   [R(x): a person is good]</a:t>
            </a:r>
            <a:endParaRPr lang="en-GB" sz="2800" smtClean="0"/>
          </a:p>
          <a:p>
            <a:pPr lvl="1" eaLnBrk="1" hangingPunct="1"/>
            <a:r>
              <a:rPr lang="en-GB" smtClean="0"/>
              <a:t>If p is true then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smtClean="0"/>
              <a:t>x ~R(x) is false</a:t>
            </a:r>
          </a:p>
          <a:p>
            <a:pPr lvl="2" eaLnBrk="1" hangingPunct="1"/>
            <a:r>
              <a:rPr lang="en-GB" smtClean="0"/>
              <a:t>If there exists a person who is good, then it is not true that all people are not good</a:t>
            </a:r>
          </a:p>
          <a:p>
            <a:pPr lvl="1" eaLnBrk="1" hangingPunct="1"/>
            <a:r>
              <a:rPr lang="en-GB" smtClean="0"/>
              <a:t>If p is false then </a:t>
            </a:r>
            <a:r>
              <a:rPr lang="en-GB" smtClean="0">
                <a:sym typeface="Symbol" pitchFamily="18" charset="2"/>
              </a:rPr>
              <a:t></a:t>
            </a:r>
            <a:r>
              <a:rPr lang="en-GB" smtClean="0"/>
              <a:t>x ~R(x) is true</a:t>
            </a:r>
          </a:p>
          <a:p>
            <a:pPr lvl="2" eaLnBrk="1" hangingPunct="1"/>
            <a:r>
              <a:rPr lang="en-GB" smtClean="0"/>
              <a:t>If there does not exist a good person then every person is not good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78BD2E43-0045-4A28-BC71-FC6565FDF24E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Implications of the Previous Slide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55725"/>
            <a:ext cx="9144000" cy="49149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ym typeface="Symbol" pitchFamily="18" charset="2"/>
              </a:rPr>
              <a:t>Assume a statement is made that “for all </a:t>
            </a:r>
            <a:r>
              <a:rPr lang="en-US" i="1" dirty="0" smtClean="0">
                <a:sym typeface="Symbol" pitchFamily="18" charset="2"/>
              </a:rPr>
              <a:t>x</a:t>
            </a:r>
            <a:r>
              <a:rPr lang="en-US" dirty="0" smtClean="0">
                <a:sym typeface="Symbol" pitchFamily="18" charset="2"/>
              </a:rPr>
              <a:t>, P(</a:t>
            </a:r>
            <a:r>
              <a:rPr lang="en-US" i="1" dirty="0" smtClean="0">
                <a:sym typeface="Symbol" pitchFamily="18" charset="2"/>
              </a:rPr>
              <a:t>x</a:t>
            </a:r>
            <a:r>
              <a:rPr lang="en-US" dirty="0" smtClean="0">
                <a:sym typeface="Symbol" pitchFamily="18" charset="2"/>
              </a:rPr>
              <a:t>) is true”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ym typeface="Symbol" pitchFamily="18" charset="2"/>
              </a:rPr>
              <a:t>If we can find one case that is not true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ym typeface="Symbol" pitchFamily="18" charset="2"/>
              </a:rPr>
              <a:t>The statement is false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ym typeface="Symbol" pitchFamily="18" charset="2"/>
              </a:rPr>
              <a:t>If there isn’t one case that is not true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ym typeface="Symbol" pitchFamily="18" charset="2"/>
              </a:rPr>
              <a:t>The statement is true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GB" dirty="0" smtClean="0">
                <a:sym typeface="Symbol" pitchFamily="18" charset="2"/>
              </a:rPr>
              <a:t>Example: </a:t>
            </a:r>
            <a:r>
              <a:rPr lang="en-US" dirty="0" smtClean="0">
                <a:sym typeface="Symbol" pitchFamily="18" charset="2"/>
              </a:rPr>
              <a:t> positive integers, n, </a:t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>	 </a:t>
            </a:r>
            <a:r>
              <a:rPr lang="en-GB" dirty="0" smtClean="0">
                <a:sym typeface="Symbol" pitchFamily="18" charset="2"/>
              </a:rPr>
              <a:t></a:t>
            </a:r>
            <a:r>
              <a:rPr lang="en-US" dirty="0" smtClean="0">
                <a:sym typeface="Symbol" pitchFamily="18" charset="2"/>
              </a:rPr>
              <a:t>n  P(</a:t>
            </a:r>
            <a:r>
              <a:rPr lang="en-US" i="1" dirty="0" smtClean="0">
                <a:sym typeface="Symbol" pitchFamily="18" charset="2"/>
              </a:rPr>
              <a:t>n</a:t>
            </a:r>
            <a:r>
              <a:rPr lang="en-US" dirty="0" smtClean="0">
                <a:sym typeface="Symbol" pitchFamily="18" charset="2"/>
              </a:rPr>
              <a:t>) =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 -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+ 41   is a prime number 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dirty="0" smtClean="0">
                <a:sym typeface="Symbol" pitchFamily="18" charset="2"/>
              </a:rPr>
              <a:t>This is false because </a:t>
            </a:r>
            <a:r>
              <a:rPr lang="en-GB" dirty="0" smtClean="0">
                <a:sym typeface="Symbol" pitchFamily="18" charset="2"/>
              </a:rPr>
              <a:t></a:t>
            </a:r>
            <a:r>
              <a:rPr lang="en-US" dirty="0" smtClean="0">
                <a:sym typeface="Symbol" pitchFamily="18" charset="2"/>
              </a:rPr>
              <a:t> an integer resulting in a non-prime value, i.e., </a:t>
            </a:r>
            <a:r>
              <a:rPr lang="en-GB" dirty="0" smtClean="0">
                <a:sym typeface="Symbol" pitchFamily="18" charset="2"/>
              </a:rPr>
              <a:t> </a:t>
            </a:r>
            <a:r>
              <a:rPr lang="en-GB" i="1" dirty="0" smtClean="0">
                <a:sym typeface="Symbol" pitchFamily="18" charset="2"/>
              </a:rPr>
              <a:t>n</a:t>
            </a:r>
            <a:r>
              <a:rPr lang="en-GB" dirty="0" smtClean="0">
                <a:sym typeface="Symbol" pitchFamily="18" charset="2"/>
              </a:rPr>
              <a:t> such that P(</a:t>
            </a:r>
            <a:r>
              <a:rPr lang="en-GB" i="1" dirty="0" smtClean="0">
                <a:sym typeface="Symbol" pitchFamily="18" charset="2"/>
              </a:rPr>
              <a:t>n</a:t>
            </a:r>
            <a:r>
              <a:rPr lang="en-GB" dirty="0" smtClean="0">
                <a:sym typeface="Symbol" pitchFamily="18" charset="2"/>
              </a:rPr>
              <a:t>) is false</a:t>
            </a:r>
            <a:endParaRPr lang="en-US" dirty="0" smtClean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0A6DDF6D-B185-4DB9-9EB8-541BDA5ED503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Statement of Proposition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rgbClr val="FFC000"/>
                </a:solidFill>
              </a:rPr>
              <a:t>Proposition</a:t>
            </a:r>
            <a:r>
              <a:rPr lang="en-GB" dirty="0" smtClean="0"/>
              <a:t> (statement of proposition) – a declarative sentence that is either true or false, but not both</a:t>
            </a:r>
          </a:p>
          <a:p>
            <a:pPr eaLnBrk="1" hangingPunct="1"/>
            <a:r>
              <a:rPr lang="en-GB" dirty="0" smtClean="0"/>
              <a:t>Examples:</a:t>
            </a:r>
            <a:endParaRPr lang="en-US" dirty="0" smtClean="0"/>
          </a:p>
          <a:p>
            <a:pPr lvl="1" eaLnBrk="1" hangingPunct="1"/>
            <a:r>
              <a:rPr lang="en-GB" dirty="0" smtClean="0"/>
              <a:t>Star Trek was a TV series:  </a:t>
            </a:r>
            <a:r>
              <a:rPr lang="en-GB" dirty="0" smtClean="0">
                <a:solidFill>
                  <a:srgbClr val="FFC000"/>
                </a:solidFill>
              </a:rPr>
              <a:t>True</a:t>
            </a:r>
          </a:p>
          <a:p>
            <a:pPr lvl="1" eaLnBrk="1" hangingPunct="1"/>
            <a:r>
              <a:rPr lang="en-GB" dirty="0" smtClean="0"/>
              <a:t>2+3 = 5: </a:t>
            </a:r>
            <a:r>
              <a:rPr lang="en-GB" dirty="0" smtClean="0">
                <a:solidFill>
                  <a:srgbClr val="FFC000"/>
                </a:solidFill>
              </a:rPr>
              <a:t>True</a:t>
            </a:r>
            <a:endParaRPr lang="en-US" sz="2400" dirty="0" smtClean="0"/>
          </a:p>
          <a:p>
            <a:pPr lvl="1" eaLnBrk="1" hangingPunct="1"/>
            <a:r>
              <a:rPr lang="en-GB" dirty="0" smtClean="0"/>
              <a:t>Do you speak Klingon? This is a question, not a statement</a:t>
            </a:r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7D3F05FC-7386-4559-94EF-753F283F9C85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Statement of Proposition</a:t>
            </a:r>
          </a:p>
          <a:p>
            <a:pPr eaLnBrk="1" hangingPunct="1"/>
            <a:r>
              <a:rPr lang="en-US" sz="2800" smtClean="0"/>
              <a:t>Logical Connectives / Compound Statements</a:t>
            </a:r>
          </a:p>
          <a:p>
            <a:pPr lvl="1" eaLnBrk="1" hangingPunct="1"/>
            <a:r>
              <a:rPr lang="en-US" sz="2400" smtClean="0"/>
              <a:t>Negation</a:t>
            </a:r>
          </a:p>
          <a:p>
            <a:pPr lvl="1" eaLnBrk="1" hangingPunct="1"/>
            <a:r>
              <a:rPr lang="en-US" sz="2400" smtClean="0"/>
              <a:t>Conjunction</a:t>
            </a:r>
          </a:p>
          <a:p>
            <a:pPr lvl="1" eaLnBrk="1" hangingPunct="1"/>
            <a:r>
              <a:rPr lang="en-US" sz="2400" smtClean="0"/>
              <a:t>Disjunction</a:t>
            </a:r>
          </a:p>
          <a:p>
            <a:pPr eaLnBrk="1" hangingPunct="1"/>
            <a:r>
              <a:rPr lang="en-US" sz="2800" smtClean="0"/>
              <a:t>Truth Tables</a:t>
            </a:r>
          </a:p>
          <a:p>
            <a:pPr eaLnBrk="1" hangingPunct="1"/>
            <a:r>
              <a:rPr lang="en-US" sz="2800" smtClean="0"/>
              <a:t>Quantifiers</a:t>
            </a:r>
          </a:p>
          <a:p>
            <a:pPr lvl="1" eaLnBrk="1" hangingPunct="1"/>
            <a:r>
              <a:rPr lang="en-US" sz="2400" smtClean="0"/>
              <a:t>Universal</a:t>
            </a:r>
          </a:p>
          <a:p>
            <a:pPr lvl="1" eaLnBrk="1" hangingPunct="1"/>
            <a:r>
              <a:rPr lang="en-US" sz="2400" smtClean="0"/>
              <a:t>Existential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4EF517AA-A9D3-4659-94A7-484AC7CE4989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Statement of Proposition (cont)</a:t>
            </a:r>
            <a:endParaRPr lang="en-US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GB" dirty="0" smtClean="0"/>
              <a:t>x - 3 = 5: a declarative </a:t>
            </a:r>
            <a:r>
              <a:rPr lang="en-GB" dirty="0" smtClean="0">
                <a:solidFill>
                  <a:schemeClr val="tx2"/>
                </a:solidFill>
              </a:rPr>
              <a:t>sentence</a:t>
            </a:r>
            <a:r>
              <a:rPr lang="en-GB" dirty="0" smtClean="0"/>
              <a:t>, but not a statement since it is true or false depending on the value of x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dirty="0" smtClean="0"/>
              <a:t>Take two aspirins: a command, not a statement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dirty="0" smtClean="0"/>
              <a:t>The current temperature on the surface of the planet Venus is 800</a:t>
            </a:r>
            <a:r>
              <a:rPr lang="en-GB" baseline="30000" dirty="0" smtClean="0"/>
              <a:t>o</a:t>
            </a:r>
            <a:r>
              <a:rPr lang="en-GB" dirty="0" smtClean="0"/>
              <a:t>F: a proposition of whose truth is unknown to us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dirty="0" smtClean="0"/>
              <a:t>The sun will come out tomorrow: a proposition that is either true or false, but not both, although we will have to wait until tomorrow to determine the answer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289823AE-9966-4E6A-AB63-81A23C56ABC1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Notation</a:t>
            </a:r>
            <a:endParaRPr lang="en-US" sz="4000" smtClean="0"/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i="1" smtClean="0"/>
              <a:t>x, y, z,</a:t>
            </a:r>
            <a:r>
              <a:rPr lang="en-GB" smtClean="0"/>
              <a:t> … denote variables that can represent real numbers</a:t>
            </a:r>
            <a:endParaRPr lang="en-US" sz="2800" smtClean="0"/>
          </a:p>
          <a:p>
            <a:pPr eaLnBrk="1" hangingPunct="1"/>
            <a:r>
              <a:rPr lang="en-GB" i="1" smtClean="0"/>
              <a:t>p, q, r,</a:t>
            </a:r>
            <a:r>
              <a:rPr lang="en-GB" smtClean="0"/>
              <a:t>… denote propositional variables that can be replaced by statements</a:t>
            </a:r>
            <a:endParaRPr lang="en-US" sz="2800" smtClean="0"/>
          </a:p>
          <a:p>
            <a:pPr lvl="1" eaLnBrk="1" hangingPunct="1"/>
            <a:r>
              <a:rPr lang="en-GB" i="1" smtClean="0"/>
              <a:t>p</a:t>
            </a:r>
            <a:r>
              <a:rPr lang="en-GB" smtClean="0"/>
              <a:t>: The sun is shining today</a:t>
            </a:r>
            <a:endParaRPr lang="en-US" sz="2400" smtClean="0"/>
          </a:p>
          <a:p>
            <a:pPr lvl="1" eaLnBrk="1" hangingPunct="1"/>
            <a:r>
              <a:rPr lang="en-GB" i="1" smtClean="0"/>
              <a:t>q</a:t>
            </a:r>
            <a:r>
              <a:rPr lang="en-GB" smtClean="0"/>
              <a:t>: It is cold</a:t>
            </a:r>
            <a:endParaRPr lang="en-US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1180597E-8FE7-437B-8B0E-518644C93AF1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Negation (Not)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If p is a statement, the negation of </a:t>
            </a:r>
            <a:r>
              <a:rPr lang="en-GB" sz="2800" i="1" dirty="0" smtClean="0"/>
              <a:t>p</a:t>
            </a:r>
            <a:r>
              <a:rPr lang="en-GB" sz="2800" dirty="0" smtClean="0"/>
              <a:t> is the statement     not </a:t>
            </a:r>
            <a:r>
              <a:rPr lang="en-GB" sz="2800" i="1" dirty="0" smtClean="0"/>
              <a:t>p</a:t>
            </a:r>
            <a:endParaRPr lang="en-US" sz="2400" i="1" dirty="0" smtClean="0"/>
          </a:p>
          <a:p>
            <a:pPr eaLnBrk="1" hangingPunct="1"/>
            <a:r>
              <a:rPr lang="en-GB" sz="2800" dirty="0" smtClean="0"/>
              <a:t>Denoted ~</a:t>
            </a:r>
            <a:r>
              <a:rPr lang="en-GB" sz="2800" i="1" dirty="0" smtClean="0"/>
              <a:t>p</a:t>
            </a:r>
            <a:r>
              <a:rPr lang="en-GB" sz="2800" dirty="0" smtClean="0"/>
              <a:t> ( alternately: !</a:t>
            </a:r>
            <a:r>
              <a:rPr lang="en-GB" sz="2800" i="1" dirty="0" smtClean="0"/>
              <a:t>p </a:t>
            </a:r>
            <a:r>
              <a:rPr lang="en-GB" sz="2800" dirty="0" smtClean="0"/>
              <a:t> or  </a:t>
            </a:r>
            <a:r>
              <a:rPr lang="en-GB" sz="2800" dirty="0" smtClean="0">
                <a:sym typeface="Symbol" pitchFamily="18" charset="2"/>
              </a:rPr>
              <a:t></a:t>
            </a:r>
            <a:r>
              <a:rPr lang="en-GB" sz="2800" i="1" dirty="0" smtClean="0"/>
              <a:t>p </a:t>
            </a:r>
            <a:r>
              <a:rPr lang="en-GB" sz="2800" dirty="0" smtClean="0"/>
              <a:t> or  </a:t>
            </a:r>
            <a:r>
              <a:rPr lang="en-GB" sz="2800" i="1" dirty="0" smtClean="0"/>
              <a:t>p</a:t>
            </a:r>
            <a:r>
              <a:rPr lang="en-GB" sz="2800" dirty="0" smtClean="0"/>
              <a:t>  )</a:t>
            </a:r>
            <a:endParaRPr lang="en-US" sz="2800" dirty="0" smtClean="0"/>
          </a:p>
          <a:p>
            <a:pPr eaLnBrk="1" hangingPunct="1"/>
            <a:r>
              <a:rPr lang="en-GB" sz="2800" dirty="0" smtClean="0"/>
              <a:t>If p is True,</a:t>
            </a:r>
          </a:p>
          <a:p>
            <a:pPr lvl="1" eaLnBrk="1" hangingPunct="1"/>
            <a:r>
              <a:rPr lang="en-GB" sz="2400" dirty="0" smtClean="0"/>
              <a:t>~</a:t>
            </a:r>
            <a:r>
              <a:rPr lang="en-GB" sz="2400" i="1" dirty="0" smtClean="0"/>
              <a:t>p</a:t>
            </a:r>
            <a:r>
              <a:rPr lang="en-GB" sz="2400" dirty="0" smtClean="0"/>
              <a:t> is False</a:t>
            </a:r>
            <a:endParaRPr lang="en-US" sz="2400" dirty="0" smtClean="0"/>
          </a:p>
          <a:p>
            <a:pPr eaLnBrk="1" hangingPunct="1"/>
            <a:r>
              <a:rPr lang="en-GB" sz="2800" dirty="0" smtClean="0"/>
              <a:t>If p is False, </a:t>
            </a:r>
          </a:p>
          <a:p>
            <a:pPr lvl="1" eaLnBrk="1" hangingPunct="1"/>
            <a:r>
              <a:rPr lang="en-GB" sz="2400" dirty="0" smtClean="0"/>
              <a:t>~</a:t>
            </a:r>
            <a:r>
              <a:rPr lang="en-GB" sz="2400" i="1" dirty="0" smtClean="0"/>
              <a:t>p</a:t>
            </a:r>
            <a:r>
              <a:rPr lang="en-GB" sz="2400" dirty="0" smtClean="0"/>
              <a:t> is True</a:t>
            </a:r>
            <a:endParaRPr lang="en-US" sz="2000" dirty="0" smtClean="0"/>
          </a:p>
          <a:p>
            <a:pPr eaLnBrk="1" hangingPunct="1"/>
            <a:r>
              <a:rPr lang="en-GB" sz="2800" dirty="0" smtClean="0">
                <a:solidFill>
                  <a:schemeClr val="tx2"/>
                </a:solidFill>
              </a:rPr>
              <a:t>not</a:t>
            </a:r>
            <a:r>
              <a:rPr lang="en-GB" sz="2800" dirty="0" smtClean="0"/>
              <a:t> is a unary operator for the collection of statements and ~</a:t>
            </a:r>
            <a:r>
              <a:rPr lang="en-GB" sz="2800" i="1" dirty="0" smtClean="0"/>
              <a:t>p</a:t>
            </a:r>
            <a:r>
              <a:rPr lang="en-GB" sz="2800" dirty="0" smtClean="0"/>
              <a:t> is a statement if </a:t>
            </a:r>
            <a:r>
              <a:rPr lang="en-GB" sz="2800" i="1" dirty="0" smtClean="0"/>
              <a:t>p</a:t>
            </a:r>
            <a:r>
              <a:rPr lang="en-GB" sz="2800" dirty="0" smtClean="0"/>
              <a:t> is a statement</a:t>
            </a:r>
            <a:endParaRPr lang="en-US" sz="2400" dirty="0" smtClean="0"/>
          </a:p>
        </p:txBody>
      </p:sp>
      <p:sp>
        <p:nvSpPr>
          <p:cNvPr id="8199" name="Line 4"/>
          <p:cNvSpPr>
            <a:spLocks noChangeShapeType="1"/>
          </p:cNvSpPr>
          <p:nvPr/>
        </p:nvSpPr>
        <p:spPr bwMode="auto">
          <a:xfrm>
            <a:off x="6743700" y="2789238"/>
            <a:ext cx="26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09C0DB29-B6C7-463A-9603-CDE566010F94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Negation Truth Table</a:t>
            </a:r>
          </a:p>
        </p:txBody>
      </p:sp>
      <p:graphicFrame>
        <p:nvGraphicFramePr>
          <p:cNvPr id="207924" name="Group 52"/>
          <p:cNvGraphicFramePr>
            <a:graphicFrameLocks noGrp="1"/>
          </p:cNvGraphicFramePr>
          <p:nvPr/>
        </p:nvGraphicFramePr>
        <p:xfrm>
          <a:off x="3581400" y="2286000"/>
          <a:ext cx="2133600" cy="2489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 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1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7D917E5D-3A17-4ADA-8782-EDE5E2D09471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Examples of Negation</a:t>
            </a:r>
            <a:endParaRPr lang="en-US" sz="4000" smtClean="0"/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If   </a:t>
            </a:r>
            <a:r>
              <a:rPr lang="en-GB" i="1" dirty="0" smtClean="0"/>
              <a:t>p</a:t>
            </a:r>
            <a:r>
              <a:rPr lang="en-GB" dirty="0" smtClean="0"/>
              <a:t>: 2+3 &gt; 1 Then  ~</a:t>
            </a:r>
            <a:r>
              <a:rPr lang="en-GB" i="1" dirty="0" smtClean="0"/>
              <a:t>p</a:t>
            </a:r>
            <a:r>
              <a:rPr lang="en-GB" dirty="0" smtClean="0"/>
              <a:t>: 2+3 </a:t>
            </a:r>
            <a:r>
              <a:rPr lang="en-GB" u="sng" dirty="0" smtClean="0"/>
              <a:t>&lt;</a:t>
            </a:r>
            <a:r>
              <a:rPr lang="en-GB" dirty="0" smtClean="0"/>
              <a:t> 1</a:t>
            </a:r>
            <a:endParaRPr lang="en-US" sz="2800" dirty="0" smtClean="0"/>
          </a:p>
          <a:p>
            <a:pPr eaLnBrk="1" hangingPunct="1"/>
            <a:r>
              <a:rPr lang="en-GB" dirty="0" smtClean="0"/>
              <a:t>If 	</a:t>
            </a:r>
            <a:r>
              <a:rPr lang="en-GB" i="1" dirty="0" smtClean="0"/>
              <a:t>q</a:t>
            </a:r>
            <a:r>
              <a:rPr lang="en-GB" dirty="0" smtClean="0"/>
              <a:t>: It is night Then</a:t>
            </a:r>
          </a:p>
          <a:p>
            <a:pPr lvl="1" eaLnBrk="1" hangingPunct="1"/>
            <a:r>
              <a:rPr lang="en-GB" i="1" dirty="0" smtClean="0"/>
              <a:t>~q</a:t>
            </a:r>
            <a:r>
              <a:rPr lang="en-GB" dirty="0" smtClean="0"/>
              <a:t>: It is not the case that it is night,</a:t>
            </a:r>
          </a:p>
          <a:p>
            <a:pPr lvl="2" eaLnBrk="1" hangingPunct="1"/>
            <a:r>
              <a:rPr lang="en-GB" dirty="0" smtClean="0"/>
              <a:t>It is not night</a:t>
            </a:r>
          </a:p>
          <a:p>
            <a:pPr lvl="2" eaLnBrk="1" hangingPunct="1"/>
            <a:r>
              <a:rPr lang="en-GB" dirty="0" smtClean="0"/>
              <a:t>It is day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8 - </a:t>
            </a:r>
            <a:fld id="{072A40F8-6155-4834-A7FF-FFACDE666BC8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Conjunction</a:t>
            </a:r>
            <a:endParaRPr lang="en-US" sz="4000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79588"/>
            <a:ext cx="8229600" cy="43926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If </a:t>
            </a:r>
            <a:r>
              <a:rPr lang="en-GB" i="1" dirty="0" smtClean="0"/>
              <a:t>p</a:t>
            </a:r>
            <a:r>
              <a:rPr lang="en-GB" dirty="0" smtClean="0"/>
              <a:t> and </a:t>
            </a:r>
            <a:r>
              <a:rPr lang="en-GB" i="1" dirty="0" smtClean="0"/>
              <a:t>q</a:t>
            </a:r>
            <a:r>
              <a:rPr lang="en-GB" dirty="0" smtClean="0"/>
              <a:t> are statements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The </a:t>
            </a:r>
            <a:r>
              <a:rPr lang="en-GB" dirty="0" smtClean="0">
                <a:solidFill>
                  <a:schemeClr val="tx2"/>
                </a:solidFill>
              </a:rPr>
              <a:t>conjunction</a:t>
            </a:r>
            <a:r>
              <a:rPr lang="en-GB" dirty="0" smtClean="0"/>
              <a:t> of p and q is the compound statement “</a:t>
            </a:r>
            <a:r>
              <a:rPr lang="en-GB" i="1" dirty="0" smtClean="0"/>
              <a:t>p</a:t>
            </a:r>
            <a:r>
              <a:rPr lang="en-GB" dirty="0" smtClean="0"/>
              <a:t> and </a:t>
            </a:r>
            <a:r>
              <a:rPr lang="en-GB" i="1" dirty="0" smtClean="0"/>
              <a:t>q</a:t>
            </a:r>
            <a:r>
              <a:rPr lang="en-GB" dirty="0" smtClean="0"/>
              <a:t>”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Denoted </a:t>
            </a:r>
            <a:r>
              <a:rPr lang="en-GB" i="1" dirty="0" smtClean="0"/>
              <a:t>p </a:t>
            </a:r>
            <a:r>
              <a:rPr lang="en-GB" dirty="0" smtClean="0">
                <a:sym typeface="Symbol" pitchFamily="18" charset="2"/>
              </a:rPr>
              <a:t> </a:t>
            </a:r>
            <a:r>
              <a:rPr lang="en-GB" i="1" dirty="0" smtClean="0"/>
              <a:t>q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i="1" dirty="0" smtClean="0"/>
              <a:t>p </a:t>
            </a:r>
            <a:r>
              <a:rPr lang="en-GB" dirty="0" smtClean="0">
                <a:sym typeface="Symbol" pitchFamily="18" charset="2"/>
              </a:rPr>
              <a:t> </a:t>
            </a:r>
            <a:r>
              <a:rPr lang="en-GB" i="1" dirty="0" smtClean="0"/>
              <a:t>q</a:t>
            </a:r>
            <a:r>
              <a:rPr lang="en-GB" dirty="0" smtClean="0"/>
              <a:t> is true only if both </a:t>
            </a:r>
            <a:r>
              <a:rPr lang="en-GB" i="1" dirty="0" smtClean="0"/>
              <a:t>p</a:t>
            </a:r>
            <a:r>
              <a:rPr lang="en-GB" dirty="0" smtClean="0"/>
              <a:t> and </a:t>
            </a:r>
            <a:r>
              <a:rPr lang="en-GB" i="1" dirty="0" smtClean="0"/>
              <a:t>q</a:t>
            </a:r>
            <a:r>
              <a:rPr lang="en-GB" dirty="0" smtClean="0"/>
              <a:t> are true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GB" i="1" dirty="0" smtClean="0"/>
              <a:t>p</a:t>
            </a:r>
            <a:r>
              <a:rPr lang="en-GB" dirty="0" smtClean="0"/>
              <a:t>: ETSU parking permits are readily available</a:t>
            </a:r>
          </a:p>
          <a:p>
            <a:pPr lvl="1" eaLnBrk="1" hangingPunct="1">
              <a:lnSpc>
                <a:spcPct val="90000"/>
              </a:lnSpc>
            </a:pPr>
            <a:r>
              <a:rPr lang="en-GB" i="1" dirty="0" smtClean="0"/>
              <a:t>q</a:t>
            </a:r>
            <a:r>
              <a:rPr lang="en-GB" dirty="0" smtClean="0"/>
              <a:t>: ETSU has plenty of parking </a:t>
            </a:r>
          </a:p>
          <a:p>
            <a:pPr lvl="1" eaLnBrk="1" hangingPunct="1">
              <a:lnSpc>
                <a:spcPct val="90000"/>
              </a:lnSpc>
            </a:pPr>
            <a:r>
              <a:rPr lang="en-GB" i="1" dirty="0" smtClean="0"/>
              <a:t>p </a:t>
            </a:r>
            <a:r>
              <a:rPr lang="en-GB" dirty="0" smtClean="0">
                <a:sym typeface="Symbol" pitchFamily="18" charset="2"/>
              </a:rPr>
              <a:t> </a:t>
            </a:r>
            <a:r>
              <a:rPr lang="en-GB" i="1" dirty="0" smtClean="0"/>
              <a:t>q</a:t>
            </a:r>
            <a:r>
              <a:rPr lang="en-GB" dirty="0" smtClean="0"/>
              <a:t> = ?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2314</TotalTime>
  <Words>1748</Words>
  <Application>Microsoft Office PowerPoint</Application>
  <PresentationFormat>On-screen Show (4:3)</PresentationFormat>
  <Paragraphs>340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Fireball</vt:lpstr>
      <vt:lpstr>Lecture 8 Introduction to Logic</vt:lpstr>
      <vt:lpstr>Lecture Introduction</vt:lpstr>
      <vt:lpstr>Statement of Proposition</vt:lpstr>
      <vt:lpstr>Statement of Proposition (cont)</vt:lpstr>
      <vt:lpstr>Notation</vt:lpstr>
      <vt:lpstr>Negation (Not)</vt:lpstr>
      <vt:lpstr>Negation Truth Table</vt:lpstr>
      <vt:lpstr>Examples of Negation</vt:lpstr>
      <vt:lpstr>Conjunction</vt:lpstr>
      <vt:lpstr>Conjunction Truth Table</vt:lpstr>
      <vt:lpstr>English Conjunctives</vt:lpstr>
      <vt:lpstr>Disjunction (Inclusive)</vt:lpstr>
      <vt:lpstr>Disjunction (Inclusive) Truth Table</vt:lpstr>
      <vt:lpstr>Exclusive Disjunction</vt:lpstr>
      <vt:lpstr>Disjunction(Exclusive) Truth Table</vt:lpstr>
      <vt:lpstr>Exclusive versus Inclusive</vt:lpstr>
      <vt:lpstr>Compound Statements</vt:lpstr>
      <vt:lpstr>Truth Tables as Tools</vt:lpstr>
      <vt:lpstr>Compound Statement Example</vt:lpstr>
      <vt:lpstr>Quantifiers</vt:lpstr>
      <vt:lpstr>Computer Science Functions</vt:lpstr>
      <vt:lpstr>Universal Quantification</vt:lpstr>
      <vt:lpstr>Universal Examples:</vt:lpstr>
      <vt:lpstr>Existential Quantification</vt:lpstr>
      <vt:lpstr>Existential Examples:</vt:lpstr>
      <vt:lpstr>Applying Both  and   Quantifications</vt:lpstr>
      <vt:lpstr>Assigning Quantification - 1</vt:lpstr>
      <vt:lpstr>Assigning Quantification - 2</vt:lpstr>
      <vt:lpstr>Implications of the Previous Slide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85</cp:revision>
  <cp:lastPrinted>1601-01-01T00:00:00Z</cp:lastPrinted>
  <dcterms:created xsi:type="dcterms:W3CDTF">2003-01-26T23:29:36Z</dcterms:created>
  <dcterms:modified xsi:type="dcterms:W3CDTF">2014-09-25T23:55:20Z</dcterms:modified>
</cp:coreProperties>
</file>